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8.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handoutMasterIdLst>
    <p:handoutMasterId r:id="rId38"/>
  </p:handoutMasterIdLst>
  <p:sldIdLst>
    <p:sldId id="314" r:id="rId2"/>
    <p:sldId id="452" r:id="rId3"/>
    <p:sldId id="409" r:id="rId4"/>
    <p:sldId id="499" r:id="rId5"/>
    <p:sldId id="344" r:id="rId6"/>
    <p:sldId id="374" r:id="rId7"/>
    <p:sldId id="479" r:id="rId8"/>
    <p:sldId id="349" r:id="rId9"/>
    <p:sldId id="359" r:id="rId10"/>
    <p:sldId id="416" r:id="rId11"/>
    <p:sldId id="352" r:id="rId12"/>
    <p:sldId id="433" r:id="rId13"/>
    <p:sldId id="333" r:id="rId14"/>
    <p:sldId id="501" r:id="rId15"/>
    <p:sldId id="380" r:id="rId16"/>
    <p:sldId id="525" r:id="rId17"/>
    <p:sldId id="495" r:id="rId18"/>
    <p:sldId id="410" r:id="rId19"/>
    <p:sldId id="415" r:id="rId20"/>
    <p:sldId id="413" r:id="rId21"/>
    <p:sldId id="405" r:id="rId22"/>
    <p:sldId id="533" r:id="rId23"/>
    <p:sldId id="487" r:id="rId24"/>
    <p:sldId id="504" r:id="rId25"/>
    <p:sldId id="488" r:id="rId26"/>
    <p:sldId id="427" r:id="rId27"/>
    <p:sldId id="425" r:id="rId28"/>
    <p:sldId id="518" r:id="rId29"/>
    <p:sldId id="529" r:id="rId30"/>
    <p:sldId id="442" r:id="rId31"/>
    <p:sldId id="318" r:id="rId32"/>
    <p:sldId id="539" r:id="rId33"/>
    <p:sldId id="454" r:id="rId34"/>
    <p:sldId id="517" r:id="rId35"/>
    <p:sldId id="516" r:id="rId36"/>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BBE154ED-5324-40CB-ABE4-5BC492B6D984}">
          <p14:sldIdLst>
            <p14:sldId id="314"/>
            <p14:sldId id="452"/>
            <p14:sldId id="409"/>
            <p14:sldId id="499"/>
            <p14:sldId id="344"/>
            <p14:sldId id="374"/>
            <p14:sldId id="479"/>
            <p14:sldId id="349"/>
            <p14:sldId id="359"/>
            <p14:sldId id="416"/>
            <p14:sldId id="352"/>
            <p14:sldId id="433"/>
            <p14:sldId id="333"/>
            <p14:sldId id="501"/>
            <p14:sldId id="380"/>
            <p14:sldId id="525"/>
            <p14:sldId id="495"/>
            <p14:sldId id="410"/>
            <p14:sldId id="415"/>
            <p14:sldId id="413"/>
            <p14:sldId id="405"/>
            <p14:sldId id="533"/>
            <p14:sldId id="487"/>
            <p14:sldId id="504"/>
            <p14:sldId id="488"/>
            <p14:sldId id="427"/>
            <p14:sldId id="425"/>
            <p14:sldId id="518"/>
            <p14:sldId id="529"/>
            <p14:sldId id="442"/>
            <p14:sldId id="318"/>
            <p14:sldId id="539"/>
            <p14:sldId id="454"/>
            <p14:sldId id="517"/>
            <p14:sldId id="51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0B0"/>
    <a:srgbClr val="CCCCFF"/>
    <a:srgbClr val="99CCFF"/>
    <a:srgbClr val="6062A8"/>
    <a:srgbClr val="F888A3"/>
    <a:srgbClr val="E9596E"/>
    <a:srgbClr val="E7AD39"/>
    <a:srgbClr val="D19419"/>
    <a:srgbClr val="EBB853"/>
    <a:srgbClr val="EAB7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2" autoAdjust="0"/>
    <p:restoredTop sz="81227" autoAdjust="0"/>
  </p:normalViewPr>
  <p:slideViewPr>
    <p:cSldViewPr>
      <p:cViewPr varScale="1">
        <p:scale>
          <a:sx n="61" d="100"/>
          <a:sy n="61" d="100"/>
        </p:scale>
        <p:origin x="1146"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105" d="100"/>
          <a:sy n="105" d="100"/>
        </p:scale>
        <p:origin x="171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ivb\Dropbox\R01%20Sizanani\Mortality%20manuscript\CROI%202016\Oral%20session\Bassett%20CROI2016_Sizanani%20Mortality%20Barriers%20Bar%20graphs.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Bridget%20Bunda\Dropbox%20(Partners%20HealthCare)\IAS%202019\Figures\Sharma%20Figure.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Bridget%20Bunda\Dropbox%20(Partners%20HealthCare)\IAS%202019\Figures\CD4%20less%20than%205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379040853833406E-2"/>
          <c:y val="3.6955351525013398E-2"/>
          <c:w val="0.86498761223621401"/>
          <c:h val="0.72345048235541598"/>
        </c:manualLayout>
      </c:layout>
      <c:barChart>
        <c:barDir val="col"/>
        <c:grouping val="clustered"/>
        <c:varyColors val="0"/>
        <c:ser>
          <c:idx val="0"/>
          <c:order val="0"/>
          <c:tx>
            <c:strRef>
              <c:f>Sheet1!$B$4</c:f>
              <c:strCache>
                <c:ptCount val="1"/>
                <c:pt idx="0">
                  <c:v>13-24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Sheet1!$C$3:$E$3</c:f>
              <c:strCache>
                <c:ptCount val="3"/>
                <c:pt idx="0">
                  <c:v>Diagnosed</c:v>
                </c:pt>
                <c:pt idx="1">
                  <c:v>Receipt of care</c:v>
                </c:pt>
                <c:pt idx="2">
                  <c:v>Retained in care</c:v>
                </c:pt>
              </c:strCache>
            </c:strRef>
          </c:cat>
          <c:val>
            <c:numRef>
              <c:f>Sheet1!$C$4:$E$4</c:f>
              <c:numCache>
                <c:formatCode>0%</c:formatCode>
                <c:ptCount val="3"/>
                <c:pt idx="0">
                  <c:v>0.49</c:v>
                </c:pt>
                <c:pt idx="1">
                  <c:v>0.36</c:v>
                </c:pt>
                <c:pt idx="2">
                  <c:v>0.27</c:v>
                </c:pt>
              </c:numCache>
            </c:numRef>
          </c:val>
          <c:extLst>
            <c:ext xmlns:c16="http://schemas.microsoft.com/office/drawing/2014/chart" uri="{C3380CC4-5D6E-409C-BE32-E72D297353CC}">
              <c16:uniqueId val="{00000000-675D-4B43-88D6-A39420FCB3ED}"/>
            </c:ext>
          </c:extLst>
        </c:ser>
        <c:ser>
          <c:idx val="1"/>
          <c:order val="1"/>
          <c:tx>
            <c:strRef>
              <c:f>Sheet1!$B$5</c:f>
              <c:strCache>
                <c:ptCount val="1"/>
                <c:pt idx="0">
                  <c:v>25-34</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Sheet1!$C$3:$E$3</c:f>
              <c:strCache>
                <c:ptCount val="3"/>
                <c:pt idx="0">
                  <c:v>Diagnosed</c:v>
                </c:pt>
                <c:pt idx="1">
                  <c:v>Receipt of care</c:v>
                </c:pt>
                <c:pt idx="2">
                  <c:v>Retained in care</c:v>
                </c:pt>
              </c:strCache>
            </c:strRef>
          </c:cat>
          <c:val>
            <c:numRef>
              <c:f>Sheet1!$C$5:$E$5</c:f>
              <c:numCache>
                <c:formatCode>0%</c:formatCode>
                <c:ptCount val="3"/>
                <c:pt idx="0">
                  <c:v>0.71</c:v>
                </c:pt>
                <c:pt idx="1">
                  <c:v>0.52</c:v>
                </c:pt>
                <c:pt idx="2">
                  <c:v>0.38</c:v>
                </c:pt>
              </c:numCache>
            </c:numRef>
          </c:val>
          <c:extLst>
            <c:ext xmlns:c16="http://schemas.microsoft.com/office/drawing/2014/chart" uri="{C3380CC4-5D6E-409C-BE32-E72D297353CC}">
              <c16:uniqueId val="{00000001-675D-4B43-88D6-A39420FCB3ED}"/>
            </c:ext>
          </c:extLst>
        </c:ser>
        <c:ser>
          <c:idx val="2"/>
          <c:order val="2"/>
          <c:tx>
            <c:strRef>
              <c:f>Sheet1!$B$6</c:f>
              <c:strCache>
                <c:ptCount val="1"/>
                <c:pt idx="0">
                  <c:v>35-44</c:v>
                </c:pt>
              </c:strCache>
            </c:strRef>
          </c:tx>
          <c:spPr>
            <a:solidFill>
              <a:srgbClr val="CCCCFF"/>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Sheet1!$C$3:$E$3</c:f>
              <c:strCache>
                <c:ptCount val="3"/>
                <c:pt idx="0">
                  <c:v>Diagnosed</c:v>
                </c:pt>
                <c:pt idx="1">
                  <c:v>Receipt of care</c:v>
                </c:pt>
                <c:pt idx="2">
                  <c:v>Retained in care</c:v>
                </c:pt>
              </c:strCache>
            </c:strRef>
          </c:cat>
          <c:val>
            <c:numRef>
              <c:f>Sheet1!$C$6:$E$6</c:f>
              <c:numCache>
                <c:formatCode>0%</c:formatCode>
                <c:ptCount val="3"/>
                <c:pt idx="0">
                  <c:v>0.85</c:v>
                </c:pt>
                <c:pt idx="1">
                  <c:v>0.62</c:v>
                </c:pt>
                <c:pt idx="2">
                  <c:v>0.47</c:v>
                </c:pt>
              </c:numCache>
            </c:numRef>
          </c:val>
          <c:extLst>
            <c:ext xmlns:c16="http://schemas.microsoft.com/office/drawing/2014/chart" uri="{C3380CC4-5D6E-409C-BE32-E72D297353CC}">
              <c16:uniqueId val="{00000002-675D-4B43-88D6-A39420FCB3ED}"/>
            </c:ext>
          </c:extLst>
        </c:ser>
        <c:ser>
          <c:idx val="3"/>
          <c:order val="3"/>
          <c:tx>
            <c:strRef>
              <c:f>Sheet1!$B$7</c:f>
              <c:strCache>
                <c:ptCount val="1"/>
                <c:pt idx="0">
                  <c:v>45-54</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Sheet1!$C$3:$E$3</c:f>
              <c:strCache>
                <c:ptCount val="3"/>
                <c:pt idx="0">
                  <c:v>Diagnosed</c:v>
                </c:pt>
                <c:pt idx="1">
                  <c:v>Receipt of care</c:v>
                </c:pt>
                <c:pt idx="2">
                  <c:v>Retained in care</c:v>
                </c:pt>
              </c:strCache>
            </c:strRef>
          </c:cat>
          <c:val>
            <c:numRef>
              <c:f>Sheet1!$C$7:$E$7</c:f>
              <c:numCache>
                <c:formatCode>0%</c:formatCode>
                <c:ptCount val="3"/>
                <c:pt idx="0">
                  <c:v>0.92</c:v>
                </c:pt>
                <c:pt idx="1">
                  <c:v>0.69</c:v>
                </c:pt>
                <c:pt idx="2">
                  <c:v>0.54</c:v>
                </c:pt>
              </c:numCache>
            </c:numRef>
          </c:val>
          <c:extLst>
            <c:ext xmlns:c16="http://schemas.microsoft.com/office/drawing/2014/chart" uri="{C3380CC4-5D6E-409C-BE32-E72D297353CC}">
              <c16:uniqueId val="{00000003-675D-4B43-88D6-A39420FCB3ED}"/>
            </c:ext>
          </c:extLst>
        </c:ser>
        <c:ser>
          <c:idx val="4"/>
          <c:order val="4"/>
          <c:tx>
            <c:strRef>
              <c:f>Sheet1!$B$8</c:f>
              <c:strCache>
                <c:ptCount val="1"/>
                <c:pt idx="0">
                  <c:v>≥55</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Sheet1!$C$3:$E$3</c:f>
              <c:strCache>
                <c:ptCount val="3"/>
                <c:pt idx="0">
                  <c:v>Diagnosed</c:v>
                </c:pt>
                <c:pt idx="1">
                  <c:v>Receipt of care</c:v>
                </c:pt>
                <c:pt idx="2">
                  <c:v>Retained in care</c:v>
                </c:pt>
              </c:strCache>
            </c:strRef>
          </c:cat>
          <c:val>
            <c:numRef>
              <c:f>Sheet1!$C$8:$E$8</c:f>
              <c:numCache>
                <c:formatCode>0%</c:formatCode>
                <c:ptCount val="3"/>
                <c:pt idx="0">
                  <c:v>0.95</c:v>
                </c:pt>
                <c:pt idx="1">
                  <c:v>0.69</c:v>
                </c:pt>
                <c:pt idx="2">
                  <c:v>0.56000000000000005</c:v>
                </c:pt>
              </c:numCache>
            </c:numRef>
          </c:val>
          <c:extLst>
            <c:ext xmlns:c16="http://schemas.microsoft.com/office/drawing/2014/chart" uri="{C3380CC4-5D6E-409C-BE32-E72D297353CC}">
              <c16:uniqueId val="{00000004-675D-4B43-88D6-A39420FCB3ED}"/>
            </c:ext>
          </c:extLst>
        </c:ser>
        <c:dLbls>
          <c:showLegendKey val="0"/>
          <c:showVal val="1"/>
          <c:showCatName val="0"/>
          <c:showSerName val="0"/>
          <c:showPercent val="0"/>
          <c:showBubbleSize val="0"/>
        </c:dLbls>
        <c:gapWidth val="219"/>
        <c:overlap val="-27"/>
        <c:axId val="2145838008"/>
        <c:axId val="2056426520"/>
      </c:barChart>
      <c:catAx>
        <c:axId val="214583800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r>
                  <a:rPr lang="en-US" sz="1600" dirty="0"/>
                  <a:t>Cascade of care by age</a:t>
                </a:r>
              </a:p>
            </c:rich>
          </c:tx>
          <c:layout>
            <c:manualLayout>
              <c:xMode val="edge"/>
              <c:yMode val="edge"/>
              <c:x val="0.40700032791923402"/>
              <c:y val="0.8612582624054150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dk1">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2056426520"/>
        <c:crosses val="autoZero"/>
        <c:auto val="1"/>
        <c:lblAlgn val="ctr"/>
        <c:lblOffset val="100"/>
        <c:noMultiLvlLbl val="0"/>
      </c:catAx>
      <c:valAx>
        <c:axId val="2056426520"/>
        <c:scaling>
          <c:orientation val="minMax"/>
        </c:scaling>
        <c:delete val="0"/>
        <c:axPos val="l"/>
        <c:numFmt formatCode="0%" sourceLinked="1"/>
        <c:majorTickMark val="out"/>
        <c:minorTickMark val="none"/>
        <c:tickLblPos val="nextTo"/>
        <c:spPr>
          <a:noFill/>
          <a:ln w="9525" cap="flat" cmpd="sng" algn="ctr">
            <a:solidFill>
              <a:schemeClr val="dk1">
                <a:shade val="95000"/>
                <a:satMod val="105000"/>
              </a:schemeClr>
            </a:solidFill>
            <a:prstDash val="soli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2145838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solidFill>
                <a:srgbClr val="7030A0"/>
              </a:solidFill>
            </a:ln>
          </c:spPr>
          <c:invertIfNegative val="0"/>
          <c:dPt>
            <c:idx val="0"/>
            <c:invertIfNegative val="0"/>
            <c:bubble3D val="0"/>
            <c:spPr>
              <a:solidFill>
                <a:schemeClr val="accent1"/>
              </a:solidFill>
              <a:ln>
                <a:solidFill>
                  <a:srgbClr val="7030A0"/>
                </a:solidFill>
              </a:ln>
            </c:spPr>
            <c:extLst>
              <c:ext xmlns:c16="http://schemas.microsoft.com/office/drawing/2014/chart" uri="{C3380CC4-5D6E-409C-BE32-E72D297353CC}">
                <c16:uniqueId val="{00000002-7E50-45FB-9E46-EE8549A6C78E}"/>
              </c:ext>
            </c:extLst>
          </c:dPt>
          <c:dPt>
            <c:idx val="1"/>
            <c:invertIfNegative val="0"/>
            <c:bubble3D val="0"/>
            <c:spPr>
              <a:solidFill>
                <a:schemeClr val="accent1"/>
              </a:solidFill>
              <a:ln>
                <a:solidFill>
                  <a:schemeClr val="accent1"/>
                </a:solidFill>
              </a:ln>
            </c:spPr>
            <c:extLst>
              <c:ext xmlns:c16="http://schemas.microsoft.com/office/drawing/2014/chart" uri="{C3380CC4-5D6E-409C-BE32-E72D297353CC}">
                <c16:uniqueId val="{00000001-7E50-45FB-9E46-EE8549A6C78E}"/>
              </c:ext>
            </c:extLst>
          </c:dPt>
          <c:dPt>
            <c:idx val="2"/>
            <c:invertIfNegative val="0"/>
            <c:bubble3D val="0"/>
            <c:spPr>
              <a:solidFill>
                <a:schemeClr val="accent1"/>
              </a:solidFill>
              <a:ln>
                <a:solidFill>
                  <a:srgbClr val="7030A0"/>
                </a:solidFill>
              </a:ln>
            </c:spPr>
            <c:extLst>
              <c:ext xmlns:c16="http://schemas.microsoft.com/office/drawing/2014/chart" uri="{C3380CC4-5D6E-409C-BE32-E72D297353CC}">
                <c16:uniqueId val="{00000000-7E50-45FB-9E46-EE8549A6C78E}"/>
              </c:ext>
            </c:extLst>
          </c:dPt>
          <c:errBars>
            <c:errBarType val="both"/>
            <c:errValType val="cust"/>
            <c:noEndCap val="0"/>
            <c:plus>
              <c:numRef>
                <c:f>Sheet1!$E$2:$E$4</c:f>
                <c:numCache>
                  <c:formatCode>General</c:formatCode>
                  <c:ptCount val="3"/>
                  <c:pt idx="0">
                    <c:v>0</c:v>
                  </c:pt>
                  <c:pt idx="1">
                    <c:v>0.59</c:v>
                  </c:pt>
                  <c:pt idx="2">
                    <c:v>0.62</c:v>
                  </c:pt>
                </c:numCache>
              </c:numRef>
            </c:plus>
            <c:minus>
              <c:numRef>
                <c:f>Sheet1!$F$2:$F$4</c:f>
                <c:numCache>
                  <c:formatCode>General</c:formatCode>
                  <c:ptCount val="3"/>
                  <c:pt idx="0">
                    <c:v>0</c:v>
                  </c:pt>
                  <c:pt idx="1">
                    <c:v>0.43</c:v>
                  </c:pt>
                  <c:pt idx="2">
                    <c:v>0.46</c:v>
                  </c:pt>
                </c:numCache>
              </c:numRef>
            </c:minus>
          </c:errBars>
          <c:cat>
            <c:strRef>
              <c:f>Sheet1!$A$2:$A$4</c:f>
              <c:strCache>
                <c:ptCount val="3"/>
                <c:pt idx="0">
                  <c:v>No barriers</c:v>
                </c:pt>
                <c:pt idx="1">
                  <c:v>1-3 barriers</c:v>
                </c:pt>
                <c:pt idx="2">
                  <c:v>&gt;3 barriers</c:v>
                </c:pt>
              </c:strCache>
            </c:strRef>
          </c:cat>
          <c:val>
            <c:numRef>
              <c:f>Sheet1!$B$2:$B$4</c:f>
              <c:numCache>
                <c:formatCode>General</c:formatCode>
                <c:ptCount val="3"/>
                <c:pt idx="0">
                  <c:v>1</c:v>
                </c:pt>
                <c:pt idx="1">
                  <c:v>1.49</c:v>
                </c:pt>
                <c:pt idx="2">
                  <c:v>1.81</c:v>
                </c:pt>
              </c:numCache>
            </c:numRef>
          </c:val>
          <c:extLst>
            <c:ext xmlns:c16="http://schemas.microsoft.com/office/drawing/2014/chart" uri="{C3380CC4-5D6E-409C-BE32-E72D297353CC}">
              <c16:uniqueId val="{00000000-E123-46E8-B61E-A9E7F648F57E}"/>
            </c:ext>
          </c:extLst>
        </c:ser>
        <c:dLbls>
          <c:showLegendKey val="0"/>
          <c:showVal val="0"/>
          <c:showCatName val="0"/>
          <c:showSerName val="0"/>
          <c:showPercent val="0"/>
          <c:showBubbleSize val="0"/>
        </c:dLbls>
        <c:gapWidth val="150"/>
        <c:axId val="2145723640"/>
        <c:axId val="2145720616"/>
      </c:barChart>
      <c:catAx>
        <c:axId val="2145723640"/>
        <c:scaling>
          <c:orientation val="minMax"/>
        </c:scaling>
        <c:delete val="0"/>
        <c:axPos val="b"/>
        <c:numFmt formatCode="General" sourceLinked="0"/>
        <c:majorTickMark val="out"/>
        <c:minorTickMark val="none"/>
        <c:tickLblPos val="nextTo"/>
        <c:txPr>
          <a:bodyPr/>
          <a:lstStyle/>
          <a:p>
            <a:pPr>
              <a:defRPr sz="1800" b="0"/>
            </a:pPr>
            <a:endParaRPr lang="en-US"/>
          </a:p>
        </c:txPr>
        <c:crossAx val="2145720616"/>
        <c:crosses val="autoZero"/>
        <c:auto val="1"/>
        <c:lblAlgn val="ctr"/>
        <c:lblOffset val="100"/>
        <c:noMultiLvlLbl val="0"/>
      </c:catAx>
      <c:valAx>
        <c:axId val="2145720616"/>
        <c:scaling>
          <c:orientation val="minMax"/>
        </c:scaling>
        <c:delete val="0"/>
        <c:axPos val="l"/>
        <c:majorGridlines/>
        <c:title>
          <c:tx>
            <c:rich>
              <a:bodyPr rot="-5400000" vert="horz"/>
              <a:lstStyle/>
              <a:p>
                <a:pPr>
                  <a:defRPr b="0"/>
                </a:pPr>
                <a:r>
                  <a:rPr lang="en-US" b="0" dirty="0"/>
                  <a:t>Hazard ratio of mortality</a:t>
                </a:r>
              </a:p>
            </c:rich>
          </c:tx>
          <c:layout>
            <c:manualLayout>
              <c:xMode val="edge"/>
              <c:yMode val="edge"/>
              <c:x val="1.6725704512753198E-2"/>
              <c:y val="0.13393777450196501"/>
            </c:manualLayout>
          </c:layout>
          <c:overlay val="0"/>
        </c:title>
        <c:numFmt formatCode="General" sourceLinked="1"/>
        <c:majorTickMark val="out"/>
        <c:minorTickMark val="none"/>
        <c:tickLblPos val="nextTo"/>
        <c:crossAx val="2145723640"/>
        <c:crosses val="autoZero"/>
        <c:crossBetween val="between"/>
      </c:valAx>
      <c:spPr>
        <a:noFill/>
      </c:spPr>
    </c:plotArea>
    <c:plotVisOnly val="1"/>
    <c:dispBlanksAs val="gap"/>
    <c:showDLblsOverMax val="0"/>
  </c:chart>
  <c:spPr>
    <a:noFill/>
  </c:spPr>
  <c:txPr>
    <a:bodyPr/>
    <a:lstStyle/>
    <a:p>
      <a:pPr>
        <a:defRPr sz="2000">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layout>
        <c:manualLayout>
          <c:xMode val="edge"/>
          <c:yMode val="edge"/>
          <c:x val="0.26288798134972302"/>
          <c:y val="0.103173060548054"/>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title>
    <c:autoTitleDeleted val="0"/>
    <c:plotArea>
      <c:layout/>
      <c:pieChart>
        <c:varyColors val="1"/>
        <c:ser>
          <c:idx val="0"/>
          <c:order val="0"/>
          <c:tx>
            <c:strRef>
              <c:f>Sheet1!$B$1</c:f>
              <c:strCache>
                <c:ptCount val="1"/>
                <c:pt idx="0">
                  <c:v>Number of barriers</c:v>
                </c:pt>
              </c:strCache>
            </c:strRef>
          </c:tx>
          <c:dPt>
            <c:idx val="0"/>
            <c:bubble3D val="0"/>
            <c:spPr>
              <a:solidFill>
                <a:schemeClr val="accent5">
                  <a:shade val="65000"/>
                </a:schemeClr>
              </a:solidFill>
              <a:ln w="19050">
                <a:solidFill>
                  <a:schemeClr val="lt1"/>
                </a:solidFill>
              </a:ln>
              <a:effectLst/>
            </c:spPr>
            <c:extLst>
              <c:ext xmlns:c16="http://schemas.microsoft.com/office/drawing/2014/chart" uri="{C3380CC4-5D6E-409C-BE32-E72D297353CC}">
                <c16:uniqueId val="{00000001-CD31-45D0-95A0-A145533DC471}"/>
              </c:ext>
            </c:extLst>
          </c:dPt>
          <c:dPt>
            <c:idx val="1"/>
            <c:bubble3D val="0"/>
            <c:spPr>
              <a:solidFill>
                <a:schemeClr val="accent6">
                  <a:lumMod val="10000"/>
                  <a:lumOff val="90000"/>
                </a:schemeClr>
              </a:solidFill>
              <a:ln w="19050">
                <a:solidFill>
                  <a:schemeClr val="lt1"/>
                </a:solidFill>
              </a:ln>
              <a:effectLst/>
            </c:spPr>
            <c:extLst>
              <c:ext xmlns:c16="http://schemas.microsoft.com/office/drawing/2014/chart" uri="{C3380CC4-5D6E-409C-BE32-E72D297353CC}">
                <c16:uniqueId val="{00000003-CD31-45D0-95A0-A145533DC471}"/>
              </c:ext>
            </c:extLst>
          </c:dPt>
          <c:dPt>
            <c:idx val="2"/>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5-CD31-45D0-95A0-A145533DC471}"/>
              </c:ext>
            </c:extLst>
          </c:dPt>
          <c:dLbls>
            <c:dLbl>
              <c:idx val="0"/>
              <c:layout>
                <c:manualLayout>
                  <c:x val="0.25747165815431899"/>
                  <c:y val="3.3196620191836203E-2"/>
                </c:manualLayout>
              </c:layout>
              <c:tx>
                <c:rich>
                  <a:bodyPr/>
                  <a:lstStyle/>
                  <a:p>
                    <a:r>
                      <a:rPr lang="en-US" dirty="0"/>
                      <a:t>No barriers
56%</a:t>
                    </a:r>
                  </a:p>
                </c:rich>
              </c:tx>
              <c:showLegendKey val="0"/>
              <c:showVal val="0"/>
              <c:showCatName val="1"/>
              <c:showSerName val="0"/>
              <c:showPercent val="1"/>
              <c:showBubbleSize val="0"/>
              <c:extLst>
                <c:ext xmlns:c15="http://schemas.microsoft.com/office/drawing/2012/chart" uri="{CE6537A1-D6FC-4f65-9D91-7224C49458BB}">
                  <c15:layout>
                    <c:manualLayout>
                      <c:w val="0.28343816610063988"/>
                      <c:h val="0.16473298667505931"/>
                    </c:manualLayout>
                  </c15:layout>
                </c:ext>
                <c:ext xmlns:c16="http://schemas.microsoft.com/office/drawing/2014/chart" uri="{C3380CC4-5D6E-409C-BE32-E72D297353CC}">
                  <c16:uniqueId val="{00000001-CD31-45D0-95A0-A145533DC471}"/>
                </c:ext>
              </c:extLst>
            </c:dLbl>
            <c:dLbl>
              <c:idx val="1"/>
              <c:layout>
                <c:manualLayout>
                  <c:x val="-0.17623267432359799"/>
                  <c:y val="0.11538335797392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D31-45D0-95A0-A145533DC471}"/>
                </c:ext>
              </c:extLst>
            </c:dLbl>
            <c:dLbl>
              <c:idx val="2"/>
              <c:layout>
                <c:manualLayout>
                  <c:x val="-0.149035670740507"/>
                  <c:y val="-0.17688247652903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D31-45D0-95A0-A145533DC471}"/>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No barrirers</c:v>
                </c:pt>
                <c:pt idx="1">
                  <c:v>1 - 3 barriers</c:v>
                </c:pt>
                <c:pt idx="2">
                  <c:v>&gt; 3 barriers</c:v>
                </c:pt>
              </c:strCache>
            </c:strRef>
          </c:cat>
          <c:val>
            <c:numRef>
              <c:f>Sheet1!$B$2:$B$4</c:f>
              <c:numCache>
                <c:formatCode>0%</c:formatCode>
                <c:ptCount val="3"/>
                <c:pt idx="0">
                  <c:v>0.56000000000000005</c:v>
                </c:pt>
                <c:pt idx="1">
                  <c:v>0.2</c:v>
                </c:pt>
                <c:pt idx="2">
                  <c:v>0.24</c:v>
                </c:pt>
              </c:numCache>
            </c:numRef>
          </c:val>
          <c:extLst>
            <c:ext xmlns:c16="http://schemas.microsoft.com/office/drawing/2014/chart" uri="{C3380CC4-5D6E-409C-BE32-E72D297353CC}">
              <c16:uniqueId val="{00000006-CD31-45D0-95A0-A145533DC471}"/>
            </c:ext>
          </c:extLst>
        </c:ser>
        <c:dLbls>
          <c:showLegendKey val="0"/>
          <c:showVal val="0"/>
          <c:showCatName val="1"/>
          <c:showSerName val="0"/>
          <c:showPercent val="1"/>
          <c:showBubbleSize val="0"/>
          <c:showLeaderLines val="1"/>
        </c:dLbls>
        <c:firstSliceAng val="185"/>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69178539882899"/>
          <c:y val="9.0876418625738406E-2"/>
          <c:w val="0.82957987373430897"/>
          <c:h val="0.71888728965535897"/>
        </c:manualLayout>
      </c:layout>
      <c:lineChart>
        <c:grouping val="standard"/>
        <c:varyColors val="0"/>
        <c:ser>
          <c:idx val="0"/>
          <c:order val="0"/>
          <c:spPr>
            <a:ln w="28575" cap="rnd">
              <a:noFill/>
              <a:round/>
            </a:ln>
            <a:effectLst/>
          </c:spPr>
          <c:marker>
            <c:symbol val="circle"/>
            <c:size val="10"/>
            <c:spPr>
              <a:solidFill>
                <a:srgbClr val="0060B0"/>
              </a:solidFill>
              <a:ln w="9525">
                <a:noFill/>
              </a:ln>
              <a:effectLst/>
            </c:spPr>
          </c:marker>
          <c:errBars>
            <c:errDir val="y"/>
            <c:errBarType val="both"/>
            <c:errValType val="cust"/>
            <c:noEndCap val="0"/>
            <c:plus>
              <c:numRef>
                <c:f>Sheet1!$B$10:$E$10</c:f>
                <c:numCache>
                  <c:formatCode>General</c:formatCode>
                  <c:ptCount val="4"/>
                  <c:pt idx="0">
                    <c:v>0.1</c:v>
                  </c:pt>
                  <c:pt idx="1">
                    <c:v>0.03</c:v>
                  </c:pt>
                  <c:pt idx="2">
                    <c:v>0.14000000000000001</c:v>
                  </c:pt>
                  <c:pt idx="3">
                    <c:v>0.11</c:v>
                  </c:pt>
                </c:numCache>
              </c:numRef>
            </c:plus>
            <c:minus>
              <c:numRef>
                <c:f>Sheet1!$B$9:$E$9</c:f>
                <c:numCache>
                  <c:formatCode>General</c:formatCode>
                  <c:ptCount val="4"/>
                  <c:pt idx="0">
                    <c:v>0.08</c:v>
                  </c:pt>
                  <c:pt idx="1">
                    <c:v>0.08</c:v>
                  </c:pt>
                  <c:pt idx="2">
                    <c:v>0.13</c:v>
                  </c:pt>
                  <c:pt idx="3">
                    <c:v>0.13</c:v>
                  </c:pt>
                </c:numCache>
              </c:numRef>
            </c:minus>
            <c:spPr>
              <a:noFill/>
              <a:ln w="22225" cap="flat" cmpd="sng" algn="ctr">
                <a:solidFill>
                  <a:schemeClr val="tx1">
                    <a:lumMod val="65000"/>
                    <a:lumOff val="35000"/>
                  </a:schemeClr>
                </a:solidFill>
                <a:round/>
                <a:headEnd type="none" w="lg" len="lg"/>
                <a:tailEnd type="none" w="lg" len="lg"/>
              </a:ln>
              <a:effectLst/>
            </c:spPr>
          </c:errBars>
          <c:cat>
            <c:strRef>
              <c:f>Sheet1!$B$7:$E$7</c:f>
              <c:strCache>
                <c:ptCount val="4"/>
                <c:pt idx="0">
                  <c:v>Home &amp; campaign</c:v>
                </c:pt>
                <c:pt idx="1">
                  <c:v>Home &amp; campaign w/ facilitated linkage</c:v>
                </c:pt>
                <c:pt idx="2">
                  <c:v>Mobile</c:v>
                </c:pt>
                <c:pt idx="3">
                  <c:v>Facility VCT</c:v>
                </c:pt>
              </c:strCache>
            </c:strRef>
          </c:cat>
          <c:val>
            <c:numRef>
              <c:f>Sheet1!$B$8:$E$8</c:f>
              <c:numCache>
                <c:formatCode>0%</c:formatCode>
                <c:ptCount val="4"/>
                <c:pt idx="0">
                  <c:v>0.26</c:v>
                </c:pt>
                <c:pt idx="1">
                  <c:v>0.95</c:v>
                </c:pt>
                <c:pt idx="2">
                  <c:v>0.37</c:v>
                </c:pt>
                <c:pt idx="3">
                  <c:v>0.61</c:v>
                </c:pt>
              </c:numCache>
            </c:numRef>
          </c:val>
          <c:smooth val="0"/>
          <c:extLst>
            <c:ext xmlns:c16="http://schemas.microsoft.com/office/drawing/2014/chart" uri="{C3380CC4-5D6E-409C-BE32-E72D297353CC}">
              <c16:uniqueId val="{00000000-3766-411E-A5F6-5B3C78D47018}"/>
            </c:ext>
          </c:extLst>
        </c:ser>
        <c:dLbls>
          <c:showLegendKey val="0"/>
          <c:showVal val="0"/>
          <c:showCatName val="0"/>
          <c:showSerName val="0"/>
          <c:showPercent val="0"/>
          <c:showBubbleSize val="0"/>
        </c:dLbls>
        <c:marker val="1"/>
        <c:smooth val="0"/>
        <c:axId val="2132092008"/>
        <c:axId val="2132095480"/>
      </c:lineChart>
      <c:catAx>
        <c:axId val="2132092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32095480"/>
        <c:crosses val="autoZero"/>
        <c:auto val="1"/>
        <c:lblAlgn val="ctr"/>
        <c:lblOffset val="100"/>
        <c:noMultiLvlLbl val="0"/>
      </c:catAx>
      <c:valAx>
        <c:axId val="213209548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dirty="0"/>
                  <a:t>Linked to care/total HIV+ people</a:t>
                </a:r>
              </a:p>
            </c:rich>
          </c:tx>
          <c:layout>
            <c:manualLayout>
              <c:xMode val="edge"/>
              <c:yMode val="edge"/>
              <c:x val="3.6396443461153101E-3"/>
              <c:y val="9.5800516106763003E-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32092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20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c:f>
              <c:strCache>
                <c:ptCount val="1"/>
                <c:pt idx="0">
                  <c:v>Intervention</c:v>
                </c:pt>
              </c:strCache>
            </c:strRef>
          </c:tx>
          <c:spPr>
            <a:solidFill>
              <a:srgbClr val="0060B0"/>
            </a:solidFill>
            <a:ln>
              <a:noFill/>
            </a:ln>
            <a:effectLst/>
          </c:spPr>
          <c:invertIfNegative val="0"/>
          <c:dLbls>
            <c:dLbl>
              <c:idx val="3"/>
              <c:layout>
                <c:manualLayout>
                  <c:x val="5.8032152554191498E-3"/>
                  <c:y val="-7.47448104837571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83-4E04-AE59-BE86EEFFD50B}"/>
                </c:ext>
              </c:extLst>
            </c:dLbl>
            <c:spPr>
              <a:noFill/>
              <a:ln>
                <a:noFill/>
              </a:ln>
              <a:effectLst/>
            </c:spPr>
            <c:txPr>
              <a:bodyPr rot="0" spcFirstLastPara="1" vertOverflow="ellipsis" vert="horz" wrap="square" anchor="ctr" anchorCtr="1"/>
              <a:lstStyle/>
              <a:p>
                <a:pPr>
                  <a:defRPr sz="2000" b="0" i="0" u="none" strike="noStrike" kern="1200" baseline="0">
                    <a:solidFill>
                      <a:schemeClr val="dk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Sheet1!$B$3:$B$6</c:f>
              <c:strCache>
                <c:ptCount val="4"/>
                <c:pt idx="0">
                  <c:v>6 Month</c:v>
                </c:pt>
                <c:pt idx="1">
                  <c:v>12 Month</c:v>
                </c:pt>
                <c:pt idx="2">
                  <c:v>24 Month</c:v>
                </c:pt>
                <c:pt idx="3">
                  <c:v>36 Month</c:v>
                </c:pt>
              </c:strCache>
            </c:strRef>
          </c:cat>
          <c:val>
            <c:numRef>
              <c:f>Sheet1!$C$3:$C$6</c:f>
              <c:numCache>
                <c:formatCode>0%</c:formatCode>
                <c:ptCount val="4"/>
                <c:pt idx="0">
                  <c:v>0.6</c:v>
                </c:pt>
                <c:pt idx="1">
                  <c:v>0.73</c:v>
                </c:pt>
                <c:pt idx="2">
                  <c:v>0.8</c:v>
                </c:pt>
                <c:pt idx="3">
                  <c:v>0.83</c:v>
                </c:pt>
              </c:numCache>
            </c:numRef>
          </c:val>
          <c:extLst>
            <c:ext xmlns:c16="http://schemas.microsoft.com/office/drawing/2014/chart" uri="{C3380CC4-5D6E-409C-BE32-E72D297353CC}">
              <c16:uniqueId val="{00000000-AE0B-4BCD-A54A-CED7300499AD}"/>
            </c:ext>
          </c:extLst>
        </c:ser>
        <c:ser>
          <c:idx val="1"/>
          <c:order val="1"/>
          <c:tx>
            <c:strRef>
              <c:f>Sheet1!$D$2</c:f>
              <c:strCache>
                <c:ptCount val="1"/>
                <c:pt idx="0">
                  <c:v>Control</c:v>
                </c:pt>
              </c:strCache>
            </c:strRef>
          </c:tx>
          <c:spPr>
            <a:solidFill>
              <a:srgbClr val="C00000"/>
            </a:solidFill>
            <a:ln>
              <a:noFill/>
            </a:ln>
            <a:effectLst/>
          </c:spPr>
          <c:invertIfNegative val="0"/>
          <c:dLbls>
            <c:dLbl>
              <c:idx val="0"/>
              <c:layout>
                <c:manualLayout>
                  <c:x val="9.4857437391532105E-3"/>
                  <c:y val="5.47438923381611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A10-4299-A39E-08D725760484}"/>
                </c:ext>
              </c:extLst>
            </c:dLbl>
            <c:dLbl>
              <c:idx val="1"/>
              <c:layout>
                <c:manualLayout>
                  <c:x val="1.71068428285206E-2"/>
                  <c:y val="2.73719461690805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A10-4299-A39E-08D725760484}"/>
                </c:ext>
              </c:extLst>
            </c:dLbl>
            <c:dLbl>
              <c:idx val="2"/>
              <c:layout>
                <c:manualLayout>
                  <c:x val="1.32380326582412E-2"/>
                  <c:y val="5.47438923381607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10-4299-A39E-08D725760484}"/>
                </c:ext>
              </c:extLst>
            </c:dLbl>
            <c:dLbl>
              <c:idx val="3"/>
              <c:layout>
                <c:manualLayout>
                  <c:x val="1.6640757823754501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A10-4299-A39E-08D725760484}"/>
                </c:ext>
              </c:extLst>
            </c:dLbl>
            <c:spPr>
              <a:noFill/>
              <a:ln>
                <a:noFill/>
              </a:ln>
              <a:effectLst/>
            </c:spPr>
            <c:txPr>
              <a:bodyPr rot="0" spcFirstLastPara="1" vertOverflow="ellipsis" vert="horz" wrap="square" anchor="ctr" anchorCtr="1"/>
              <a:lstStyle/>
              <a:p>
                <a:pPr>
                  <a:defRPr sz="2000" b="0" i="0" u="none" strike="noStrike" kern="1200" baseline="0">
                    <a:solidFill>
                      <a:schemeClr val="dk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Sheet1!$B$3:$B$6</c:f>
              <c:strCache>
                <c:ptCount val="4"/>
                <c:pt idx="0">
                  <c:v>6 Month</c:v>
                </c:pt>
                <c:pt idx="1">
                  <c:v>12 Month</c:v>
                </c:pt>
                <c:pt idx="2">
                  <c:v>24 Month</c:v>
                </c:pt>
                <c:pt idx="3">
                  <c:v>36 Month</c:v>
                </c:pt>
              </c:strCache>
            </c:strRef>
          </c:cat>
          <c:val>
            <c:numRef>
              <c:f>Sheet1!$D$3:$D$6</c:f>
              <c:numCache>
                <c:formatCode>0%</c:formatCode>
                <c:ptCount val="4"/>
                <c:pt idx="0">
                  <c:v>0.17</c:v>
                </c:pt>
                <c:pt idx="1">
                  <c:v>0.3</c:v>
                </c:pt>
                <c:pt idx="2">
                  <c:v>0.4</c:v>
                </c:pt>
                <c:pt idx="3">
                  <c:v>0.5</c:v>
                </c:pt>
              </c:numCache>
            </c:numRef>
          </c:val>
          <c:extLst>
            <c:ext xmlns:c16="http://schemas.microsoft.com/office/drawing/2014/chart" uri="{C3380CC4-5D6E-409C-BE32-E72D297353CC}">
              <c16:uniqueId val="{00000001-AE0B-4BCD-A54A-CED7300499AD}"/>
            </c:ext>
          </c:extLst>
        </c:ser>
        <c:dLbls>
          <c:dLblPos val="outEnd"/>
          <c:showLegendKey val="0"/>
          <c:showVal val="1"/>
          <c:showCatName val="0"/>
          <c:showSerName val="0"/>
          <c:showPercent val="0"/>
          <c:showBubbleSize val="0"/>
        </c:dLbls>
        <c:gapWidth val="219"/>
        <c:overlap val="-27"/>
        <c:axId val="2139879208"/>
        <c:axId val="2139866680"/>
      </c:barChart>
      <c:catAx>
        <c:axId val="2139879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dk1"/>
                </a:solidFill>
                <a:latin typeface="Arial" panose="020B0604020202020204" pitchFamily="34" charset="0"/>
                <a:ea typeface="+mn-ea"/>
                <a:cs typeface="Arial" panose="020B0604020202020204" pitchFamily="34" charset="0"/>
              </a:defRPr>
            </a:pPr>
            <a:endParaRPr lang="en-US"/>
          </a:p>
        </c:txPr>
        <c:crossAx val="2139866680"/>
        <c:crosses val="autoZero"/>
        <c:auto val="1"/>
        <c:lblAlgn val="ctr"/>
        <c:lblOffset val="100"/>
        <c:noMultiLvlLbl val="0"/>
      </c:catAx>
      <c:valAx>
        <c:axId val="2139866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dk1"/>
                    </a:solidFill>
                    <a:latin typeface="Arial" panose="020B0604020202020204" pitchFamily="34" charset="0"/>
                    <a:ea typeface="+mn-ea"/>
                    <a:cs typeface="Arial" panose="020B0604020202020204" pitchFamily="34" charset="0"/>
                  </a:defRPr>
                </a:pPr>
                <a:r>
                  <a:rPr lang="en-US" dirty="0"/>
                  <a:t>Percentage who initiated ART</a:t>
                </a:r>
              </a:p>
            </c:rich>
          </c:tx>
          <c:layout>
            <c:manualLayout>
              <c:xMode val="edge"/>
              <c:yMode val="edge"/>
              <c:x val="3.5741439463381E-3"/>
              <c:y val="4.8728961049289497E-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dk1"/>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dk1"/>
                </a:solidFill>
                <a:latin typeface="Arial" panose="020B0604020202020204" pitchFamily="34" charset="0"/>
                <a:ea typeface="+mn-ea"/>
                <a:cs typeface="Arial" panose="020B0604020202020204" pitchFamily="34" charset="0"/>
              </a:defRPr>
            </a:pPr>
            <a:endParaRPr lang="en-US"/>
          </a:p>
        </c:txPr>
        <c:crossAx val="2139879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dk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25400" cap="flat" cmpd="sng" algn="ctr">
      <a:noFill/>
      <a:prstDash val="solid"/>
    </a:ln>
    <a:effectLst/>
  </c:spPr>
  <c:txPr>
    <a:bodyPr/>
    <a:lstStyle/>
    <a:p>
      <a:pPr>
        <a:defRPr sz="2000">
          <a:solidFill>
            <a:schemeClr val="dk1"/>
          </a:solidFill>
          <a:latin typeface="Arial" panose="020B0604020202020204" pitchFamily="34" charset="0"/>
          <a:ea typeface="+mn-ea"/>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Sheet1!$C$13:$D$13</c:f>
              <c:strCache>
                <c:ptCount val="2"/>
                <c:pt idx="0">
                  <c:v>First ever CD4</c:v>
                </c:pt>
              </c:strCache>
            </c:strRef>
          </c:tx>
          <c:spPr>
            <a:solidFill>
              <a:srgbClr val="C00000"/>
            </a:solidFill>
            <a:ln>
              <a:noFill/>
            </a:ln>
            <a:effectLst/>
          </c:spPr>
          <c:invertIfNegative val="0"/>
          <c:cat>
            <c:numRef>
              <c:f>Sheet1!$E$12:$N$12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Sheet1!$E$13:$N$13</c:f>
              <c:numCache>
                <c:formatCode>0.0%</c:formatCode>
                <c:ptCount val="10"/>
                <c:pt idx="0">
                  <c:v>0.60899999999999999</c:v>
                </c:pt>
                <c:pt idx="1">
                  <c:v>0.52600000000000002</c:v>
                </c:pt>
                <c:pt idx="2">
                  <c:v>0.45</c:v>
                </c:pt>
                <c:pt idx="3">
                  <c:v>0.38100000000000001</c:v>
                </c:pt>
                <c:pt idx="4">
                  <c:v>0.33500000000000002</c:v>
                </c:pt>
                <c:pt idx="5">
                  <c:v>0.35299999999999998</c:v>
                </c:pt>
                <c:pt idx="6">
                  <c:v>0.35699999999999998</c:v>
                </c:pt>
                <c:pt idx="7">
                  <c:v>0.317</c:v>
                </c:pt>
                <c:pt idx="8">
                  <c:v>0.31</c:v>
                </c:pt>
                <c:pt idx="9">
                  <c:v>0.26700000000000002</c:v>
                </c:pt>
              </c:numCache>
            </c:numRef>
          </c:val>
          <c:extLst>
            <c:ext xmlns:c16="http://schemas.microsoft.com/office/drawing/2014/chart" uri="{C3380CC4-5D6E-409C-BE32-E72D297353CC}">
              <c16:uniqueId val="{00000000-87A5-4F4B-9D5D-B377A1EBB659}"/>
            </c:ext>
          </c:extLst>
        </c:ser>
        <c:ser>
          <c:idx val="1"/>
          <c:order val="1"/>
          <c:tx>
            <c:strRef>
              <c:f>Sheet1!$C$14:$D$14</c:f>
              <c:strCache>
                <c:ptCount val="2"/>
                <c:pt idx="0">
                  <c:v>Previously ART-ineligible</c:v>
                </c:pt>
              </c:strCache>
            </c:strRef>
          </c:tx>
          <c:spPr>
            <a:solidFill>
              <a:srgbClr val="FFC000"/>
            </a:solidFill>
            <a:ln>
              <a:noFill/>
            </a:ln>
            <a:effectLst/>
          </c:spPr>
          <c:invertIfNegative val="0"/>
          <c:cat>
            <c:numRef>
              <c:f>Sheet1!$E$12:$N$12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Sheet1!$E$14:$N$14</c:f>
              <c:numCache>
                <c:formatCode>0.0%</c:formatCode>
                <c:ptCount val="10"/>
                <c:pt idx="0">
                  <c:v>4.2999999999999997E-2</c:v>
                </c:pt>
                <c:pt idx="1">
                  <c:v>5.6000000000000001E-2</c:v>
                </c:pt>
                <c:pt idx="2">
                  <c:v>6.6000000000000003E-2</c:v>
                </c:pt>
                <c:pt idx="3">
                  <c:v>5.6000000000000001E-2</c:v>
                </c:pt>
                <c:pt idx="4">
                  <c:v>5.0999999999999997E-2</c:v>
                </c:pt>
                <c:pt idx="5">
                  <c:v>4.2000000000000003E-2</c:v>
                </c:pt>
                <c:pt idx="6">
                  <c:v>4.2000000000000003E-2</c:v>
                </c:pt>
                <c:pt idx="7">
                  <c:v>3.3000000000000002E-2</c:v>
                </c:pt>
                <c:pt idx="8">
                  <c:v>2.7E-2</c:v>
                </c:pt>
                <c:pt idx="9">
                  <c:v>2.3E-2</c:v>
                </c:pt>
              </c:numCache>
            </c:numRef>
          </c:val>
          <c:extLst>
            <c:ext xmlns:c16="http://schemas.microsoft.com/office/drawing/2014/chart" uri="{C3380CC4-5D6E-409C-BE32-E72D297353CC}">
              <c16:uniqueId val="{00000001-87A5-4F4B-9D5D-B377A1EBB659}"/>
            </c:ext>
          </c:extLst>
        </c:ser>
        <c:ser>
          <c:idx val="2"/>
          <c:order val="2"/>
          <c:tx>
            <c:strRef>
              <c:f>Sheet1!$C$15:$D$15</c:f>
              <c:strCache>
                <c:ptCount val="2"/>
                <c:pt idx="0">
                  <c:v>Previously ART-eligible</c:v>
                </c:pt>
              </c:strCache>
            </c:strRef>
          </c:tx>
          <c:spPr>
            <a:solidFill>
              <a:schemeClr val="accent6">
                <a:lumMod val="75000"/>
              </a:schemeClr>
            </a:solidFill>
            <a:ln>
              <a:noFill/>
            </a:ln>
            <a:effectLst/>
          </c:spPr>
          <c:invertIfNegative val="0"/>
          <c:cat>
            <c:numRef>
              <c:f>Sheet1!$E$12:$N$12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Sheet1!$E$15:$N$15</c:f>
              <c:numCache>
                <c:formatCode>0.0%</c:formatCode>
                <c:ptCount val="10"/>
                <c:pt idx="0">
                  <c:v>0.20399999999999999</c:v>
                </c:pt>
                <c:pt idx="1">
                  <c:v>0.23</c:v>
                </c:pt>
                <c:pt idx="2">
                  <c:v>0.23899999999999999</c:v>
                </c:pt>
                <c:pt idx="3">
                  <c:v>0.23499999999999999</c:v>
                </c:pt>
                <c:pt idx="4">
                  <c:v>0.224</c:v>
                </c:pt>
                <c:pt idx="5">
                  <c:v>0.17799999999999999</c:v>
                </c:pt>
                <c:pt idx="6">
                  <c:v>0.18099999999999999</c:v>
                </c:pt>
                <c:pt idx="7">
                  <c:v>0.155</c:v>
                </c:pt>
                <c:pt idx="8">
                  <c:v>0.14499999999999999</c:v>
                </c:pt>
                <c:pt idx="9">
                  <c:v>0.14199999999999999</c:v>
                </c:pt>
              </c:numCache>
            </c:numRef>
          </c:val>
          <c:extLst>
            <c:ext xmlns:c16="http://schemas.microsoft.com/office/drawing/2014/chart" uri="{C3380CC4-5D6E-409C-BE32-E72D297353CC}">
              <c16:uniqueId val="{00000002-87A5-4F4B-9D5D-B377A1EBB659}"/>
            </c:ext>
          </c:extLst>
        </c:ser>
        <c:ser>
          <c:idx val="3"/>
          <c:order val="3"/>
          <c:tx>
            <c:strRef>
              <c:f>Sheet1!$C$16:$D$16</c:f>
              <c:strCache>
                <c:ptCount val="2"/>
                <c:pt idx="0">
                  <c:v>Previous ART</c:v>
                </c:pt>
              </c:strCache>
            </c:strRef>
          </c:tx>
          <c:spPr>
            <a:solidFill>
              <a:srgbClr val="7030A0"/>
            </a:solidFill>
            <a:ln>
              <a:noFill/>
            </a:ln>
            <a:effectLst/>
          </c:spPr>
          <c:invertIfNegative val="0"/>
          <c:cat>
            <c:numRef>
              <c:f>Sheet1!$E$12:$N$12</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Sheet1!$E$16:$N$16</c:f>
              <c:numCache>
                <c:formatCode>0.0%</c:formatCode>
                <c:ptCount val="10"/>
                <c:pt idx="0">
                  <c:v>0.14299999999999999</c:v>
                </c:pt>
                <c:pt idx="1">
                  <c:v>0.188</c:v>
                </c:pt>
                <c:pt idx="2">
                  <c:v>0.245</c:v>
                </c:pt>
                <c:pt idx="3">
                  <c:v>0.32900000000000001</c:v>
                </c:pt>
                <c:pt idx="4">
                  <c:v>0.39</c:v>
                </c:pt>
                <c:pt idx="5">
                  <c:v>0.42599999999999999</c:v>
                </c:pt>
                <c:pt idx="6">
                  <c:v>0.48</c:v>
                </c:pt>
                <c:pt idx="7">
                  <c:v>0.496</c:v>
                </c:pt>
                <c:pt idx="8">
                  <c:v>0.51800000000000002</c:v>
                </c:pt>
                <c:pt idx="9">
                  <c:v>0.56699999999999995</c:v>
                </c:pt>
              </c:numCache>
            </c:numRef>
          </c:val>
          <c:extLst>
            <c:ext xmlns:c16="http://schemas.microsoft.com/office/drawing/2014/chart" uri="{C3380CC4-5D6E-409C-BE32-E72D297353CC}">
              <c16:uniqueId val="{00000003-87A5-4F4B-9D5D-B377A1EBB659}"/>
            </c:ext>
          </c:extLst>
        </c:ser>
        <c:dLbls>
          <c:showLegendKey val="0"/>
          <c:showVal val="0"/>
          <c:showCatName val="0"/>
          <c:showSerName val="0"/>
          <c:showPercent val="0"/>
          <c:showBubbleSize val="0"/>
        </c:dLbls>
        <c:gapWidth val="150"/>
        <c:overlap val="100"/>
        <c:axId val="2139556344"/>
        <c:axId val="2139548872"/>
      </c:barChart>
      <c:catAx>
        <c:axId val="2139556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2139548872"/>
        <c:crosses val="autoZero"/>
        <c:auto val="1"/>
        <c:lblAlgn val="ctr"/>
        <c:lblOffset val="100"/>
        <c:noMultiLvlLbl val="0"/>
      </c:catAx>
      <c:valAx>
        <c:axId val="2139548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r>
                  <a:rPr lang="en-US"/>
                  <a:t>Proportion of patients per category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2139556344"/>
        <c:crosses val="autoZero"/>
        <c:crossBetween val="between"/>
      </c:valAx>
      <c:spPr>
        <a:noFill/>
        <a:ln>
          <a:noFill/>
        </a:ln>
        <a:effectLst/>
      </c:spPr>
    </c:plotArea>
    <c:legend>
      <c:legendPos val="r"/>
      <c:layout>
        <c:manualLayout>
          <c:xMode val="edge"/>
          <c:yMode val="edge"/>
          <c:x val="0.69623797025371803"/>
          <c:y val="0.37227774840696298"/>
          <c:w val="0.30240701619614602"/>
          <c:h val="0.3995718356230790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2E4984-8739-4B87-A0F8-A213924AEFB0}" type="doc">
      <dgm:prSet loTypeId="urn:microsoft.com/office/officeart/2005/8/layout/chevron1" loCatId="process" qsTypeId="urn:microsoft.com/office/officeart/2005/8/quickstyle/simple1" qsCatId="simple" csTypeId="urn:microsoft.com/office/officeart/2005/8/colors/accent1_2" csCatId="accent1" phldr="1"/>
      <dgm:spPr/>
    </dgm:pt>
    <dgm:pt modelId="{52722C9C-F209-458B-9A28-7F2E73656095}">
      <dgm:prSet phldrT="[Text]" custT="1"/>
      <dgm:spPr>
        <a:xfrm>
          <a:off x="1294" y="0"/>
          <a:ext cx="1323902" cy="458561"/>
        </a:xfrm>
        <a:prstGeom prst="chevron">
          <a:avLst/>
        </a:prstGeom>
        <a:solidFill>
          <a:srgbClr val="008000">
            <a:alpha val="66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ZA" sz="1600" dirty="0">
              <a:solidFill>
                <a:sysClr val="window" lastClr="FFFFFF"/>
              </a:solidFill>
              <a:latin typeface="Arial"/>
              <a:ea typeface="+mn-ea"/>
              <a:cs typeface="Arial"/>
            </a:rPr>
            <a:t>Linkage to prevention services</a:t>
          </a:r>
          <a:endParaRPr lang="en-GB" sz="1600" dirty="0">
            <a:solidFill>
              <a:sysClr val="window" lastClr="FFFFFF"/>
            </a:solidFill>
            <a:latin typeface="Arial"/>
            <a:ea typeface="+mn-ea"/>
            <a:cs typeface="Arial"/>
          </a:endParaRPr>
        </a:p>
      </dgm:t>
    </dgm:pt>
    <dgm:pt modelId="{506649C5-6F74-4365-8D59-5B506ACF94FF}" type="parTrans" cxnId="{54F4B40A-3F86-4E20-BB29-9FBCF4002189}">
      <dgm:prSet/>
      <dgm:spPr/>
      <dgm:t>
        <a:bodyPr/>
        <a:lstStyle/>
        <a:p>
          <a:endParaRPr lang="en-GB" sz="1400"/>
        </a:p>
      </dgm:t>
    </dgm:pt>
    <dgm:pt modelId="{0175DF61-F214-48B9-868C-2C7BAD4A6404}" type="sibTrans" cxnId="{54F4B40A-3F86-4E20-BB29-9FBCF4002189}">
      <dgm:prSet/>
      <dgm:spPr/>
      <dgm:t>
        <a:bodyPr/>
        <a:lstStyle/>
        <a:p>
          <a:endParaRPr lang="en-GB" sz="1400"/>
        </a:p>
      </dgm:t>
    </dgm:pt>
    <dgm:pt modelId="{E9758C00-A92D-4527-A2D1-1695397CE424}" type="pres">
      <dgm:prSet presAssocID="{B82E4984-8739-4B87-A0F8-A213924AEFB0}" presName="Name0" presStyleCnt="0">
        <dgm:presLayoutVars>
          <dgm:dir/>
          <dgm:animLvl val="lvl"/>
          <dgm:resizeHandles val="exact"/>
        </dgm:presLayoutVars>
      </dgm:prSet>
      <dgm:spPr/>
    </dgm:pt>
    <dgm:pt modelId="{29B8353E-06A9-4DFA-822E-CC513D055249}" type="pres">
      <dgm:prSet presAssocID="{52722C9C-F209-458B-9A28-7F2E73656095}" presName="parTxOnly" presStyleLbl="node1" presStyleIdx="0" presStyleCnt="1" custAng="0" custScaleY="123420" custLinFactNeighborX="-1119" custLinFactNeighborY="-32509">
        <dgm:presLayoutVars>
          <dgm:chMax val="0"/>
          <dgm:chPref val="0"/>
          <dgm:bulletEnabled val="1"/>
        </dgm:presLayoutVars>
      </dgm:prSet>
      <dgm:spPr/>
      <dgm:t>
        <a:bodyPr/>
        <a:lstStyle/>
        <a:p>
          <a:endParaRPr lang="en-US"/>
        </a:p>
      </dgm:t>
    </dgm:pt>
  </dgm:ptLst>
  <dgm:cxnLst>
    <dgm:cxn modelId="{54F4B40A-3F86-4E20-BB29-9FBCF4002189}" srcId="{B82E4984-8739-4B87-A0F8-A213924AEFB0}" destId="{52722C9C-F209-458B-9A28-7F2E73656095}" srcOrd="0" destOrd="0" parTransId="{506649C5-6F74-4365-8D59-5B506ACF94FF}" sibTransId="{0175DF61-F214-48B9-868C-2C7BAD4A6404}"/>
    <dgm:cxn modelId="{EAF17132-11F7-5047-B93E-A8D8583317EC}" type="presOf" srcId="{B82E4984-8739-4B87-A0F8-A213924AEFB0}" destId="{E9758C00-A92D-4527-A2D1-1695397CE424}" srcOrd="0" destOrd="0" presId="urn:microsoft.com/office/officeart/2005/8/layout/chevron1"/>
    <dgm:cxn modelId="{78286CF7-8B90-4842-B72C-E2A19370BD37}" type="presOf" srcId="{52722C9C-F209-458B-9A28-7F2E73656095}" destId="{29B8353E-06A9-4DFA-822E-CC513D055249}" srcOrd="0" destOrd="0" presId="urn:microsoft.com/office/officeart/2005/8/layout/chevron1"/>
    <dgm:cxn modelId="{E198A024-0A8E-9B4D-9CD4-139AC7E13811}" type="presParOf" srcId="{E9758C00-A92D-4527-A2D1-1695397CE424}" destId="{29B8353E-06A9-4DFA-822E-CC513D055249}"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5E2AA3-C348-4C8E-8F13-4D3911D1BA63}" type="doc">
      <dgm:prSet loTypeId="urn:microsoft.com/office/officeart/2005/8/layout/chevron1" loCatId="process" qsTypeId="urn:microsoft.com/office/officeart/2005/8/quickstyle/simple1" qsCatId="simple" csTypeId="urn:microsoft.com/office/officeart/2005/8/colors/accent5_4" csCatId="accent5" phldr="1"/>
      <dgm:spPr/>
    </dgm:pt>
    <dgm:pt modelId="{2D63FA8F-E7AF-4FE7-8247-E97DA9752CC8}">
      <dgm:prSet phldrT="[Text]" custT="1"/>
      <dgm:spPr>
        <a:solidFill>
          <a:srgbClr val="D19419"/>
        </a:solidFill>
      </dgm:spPr>
      <dgm:t>
        <a:bodyPr/>
        <a:lstStyle/>
        <a:p>
          <a:r>
            <a:rPr lang="en-US" sz="2800" dirty="0">
              <a:latin typeface="Verdana" panose="020B0604030504040204" pitchFamily="34" charset="0"/>
              <a:ea typeface="Verdana" panose="020B0604030504040204" pitchFamily="34" charset="0"/>
            </a:rPr>
            <a:t>91%</a:t>
          </a:r>
        </a:p>
      </dgm:t>
    </dgm:pt>
    <dgm:pt modelId="{0608DA5A-366B-444D-9D41-22AFC97D9BED}" type="parTrans" cxnId="{96260752-E8E8-4464-A16B-E0F40FC1A325}">
      <dgm:prSet/>
      <dgm:spPr/>
      <dgm:t>
        <a:bodyPr/>
        <a:lstStyle/>
        <a:p>
          <a:endParaRPr lang="en-US" sz="2800">
            <a:latin typeface="Verdana" panose="020B0604030504040204" pitchFamily="34" charset="0"/>
            <a:ea typeface="Verdana" panose="020B0604030504040204" pitchFamily="34" charset="0"/>
          </a:endParaRPr>
        </a:p>
      </dgm:t>
    </dgm:pt>
    <dgm:pt modelId="{91E4F2CD-5663-4DD9-9FFC-A997AE2DFFBC}" type="sibTrans" cxnId="{96260752-E8E8-4464-A16B-E0F40FC1A325}">
      <dgm:prSet/>
      <dgm:spPr/>
      <dgm:t>
        <a:bodyPr/>
        <a:lstStyle/>
        <a:p>
          <a:endParaRPr lang="en-US" sz="2800">
            <a:latin typeface="Verdana" panose="020B0604030504040204" pitchFamily="34" charset="0"/>
            <a:ea typeface="Verdana" panose="020B0604030504040204" pitchFamily="34" charset="0"/>
          </a:endParaRPr>
        </a:p>
      </dgm:t>
    </dgm:pt>
    <dgm:pt modelId="{4E8FA76D-071C-4111-B2EB-ED34C78539CA}">
      <dgm:prSet phldrT="[Text]" custT="1"/>
      <dgm:spPr>
        <a:solidFill>
          <a:srgbClr val="E7AD39"/>
        </a:solidFill>
      </dgm:spPr>
      <dgm:t>
        <a:bodyPr/>
        <a:lstStyle/>
        <a:p>
          <a:r>
            <a:rPr lang="en-US" sz="2800" dirty="0">
              <a:latin typeface="Verdana" panose="020B0604030504040204" pitchFamily="34" charset="0"/>
              <a:ea typeface="Verdana" panose="020B0604030504040204" pitchFamily="34" charset="0"/>
            </a:rPr>
            <a:t>92%</a:t>
          </a:r>
        </a:p>
      </dgm:t>
    </dgm:pt>
    <dgm:pt modelId="{38667490-0A7E-4854-9D15-B2837598254F}" type="parTrans" cxnId="{2F2E3DC3-5E28-4A41-9F9C-D5A5A8984728}">
      <dgm:prSet/>
      <dgm:spPr/>
      <dgm:t>
        <a:bodyPr/>
        <a:lstStyle/>
        <a:p>
          <a:endParaRPr lang="en-US" sz="2800">
            <a:latin typeface="Verdana" panose="020B0604030504040204" pitchFamily="34" charset="0"/>
            <a:ea typeface="Verdana" panose="020B0604030504040204" pitchFamily="34" charset="0"/>
          </a:endParaRPr>
        </a:p>
      </dgm:t>
    </dgm:pt>
    <dgm:pt modelId="{60634458-4BD1-47A9-9371-1E8953245040}" type="sibTrans" cxnId="{2F2E3DC3-5E28-4A41-9F9C-D5A5A8984728}">
      <dgm:prSet/>
      <dgm:spPr/>
      <dgm:t>
        <a:bodyPr/>
        <a:lstStyle/>
        <a:p>
          <a:endParaRPr lang="en-US" sz="2800">
            <a:latin typeface="Verdana" panose="020B0604030504040204" pitchFamily="34" charset="0"/>
            <a:ea typeface="Verdana" panose="020B0604030504040204" pitchFamily="34" charset="0"/>
          </a:endParaRPr>
        </a:p>
      </dgm:t>
    </dgm:pt>
    <dgm:pt modelId="{834D7BFF-4F31-4C5E-8CB3-3E8C82B7BEF1}">
      <dgm:prSet phldrT="[Text]" custT="1"/>
      <dgm:spPr>
        <a:solidFill>
          <a:srgbClr val="EBB853"/>
        </a:solidFill>
      </dgm:spPr>
      <dgm:t>
        <a:bodyPr/>
        <a:lstStyle/>
        <a:p>
          <a:r>
            <a:rPr lang="en-US" sz="2800" dirty="0">
              <a:latin typeface="Verdana" panose="020B0604030504040204" pitchFamily="34" charset="0"/>
              <a:ea typeface="Verdana" panose="020B0604030504040204" pitchFamily="34" charset="0"/>
            </a:rPr>
            <a:t>&gt;95%</a:t>
          </a:r>
        </a:p>
      </dgm:t>
    </dgm:pt>
    <dgm:pt modelId="{A7887A1E-7412-430D-A0F1-4CB74AC88426}" type="parTrans" cxnId="{9F9CD2DF-B96F-4820-83FB-51730F35CFA7}">
      <dgm:prSet/>
      <dgm:spPr/>
      <dgm:t>
        <a:bodyPr/>
        <a:lstStyle/>
        <a:p>
          <a:endParaRPr lang="en-US" sz="2800">
            <a:latin typeface="Verdana" panose="020B0604030504040204" pitchFamily="34" charset="0"/>
            <a:ea typeface="Verdana" panose="020B0604030504040204" pitchFamily="34" charset="0"/>
          </a:endParaRPr>
        </a:p>
      </dgm:t>
    </dgm:pt>
    <dgm:pt modelId="{6F091940-5252-43E7-9F5A-A35C961ACB85}" type="sibTrans" cxnId="{9F9CD2DF-B96F-4820-83FB-51730F35CFA7}">
      <dgm:prSet/>
      <dgm:spPr/>
      <dgm:t>
        <a:bodyPr/>
        <a:lstStyle/>
        <a:p>
          <a:endParaRPr lang="en-US" sz="2800">
            <a:latin typeface="Verdana" panose="020B0604030504040204" pitchFamily="34" charset="0"/>
            <a:ea typeface="Verdana" panose="020B0604030504040204" pitchFamily="34" charset="0"/>
          </a:endParaRPr>
        </a:p>
      </dgm:t>
    </dgm:pt>
    <dgm:pt modelId="{7189F160-FFCF-4780-AFFB-B658AFF07757}" type="pres">
      <dgm:prSet presAssocID="{1B5E2AA3-C348-4C8E-8F13-4D3911D1BA63}" presName="Name0" presStyleCnt="0">
        <dgm:presLayoutVars>
          <dgm:dir/>
          <dgm:animLvl val="lvl"/>
          <dgm:resizeHandles val="exact"/>
        </dgm:presLayoutVars>
      </dgm:prSet>
      <dgm:spPr/>
    </dgm:pt>
    <dgm:pt modelId="{1E59DB97-2132-400D-B49C-AB69848AA233}" type="pres">
      <dgm:prSet presAssocID="{2D63FA8F-E7AF-4FE7-8247-E97DA9752CC8}" presName="parTxOnly" presStyleLbl="node1" presStyleIdx="0" presStyleCnt="3">
        <dgm:presLayoutVars>
          <dgm:chMax val="0"/>
          <dgm:chPref val="0"/>
          <dgm:bulletEnabled val="1"/>
        </dgm:presLayoutVars>
      </dgm:prSet>
      <dgm:spPr/>
      <dgm:t>
        <a:bodyPr/>
        <a:lstStyle/>
        <a:p>
          <a:endParaRPr lang="en-US"/>
        </a:p>
      </dgm:t>
    </dgm:pt>
    <dgm:pt modelId="{BE289EB2-7C3D-4078-804B-94DF63BA435B}" type="pres">
      <dgm:prSet presAssocID="{91E4F2CD-5663-4DD9-9FFC-A997AE2DFFBC}" presName="parTxOnlySpace" presStyleCnt="0"/>
      <dgm:spPr/>
    </dgm:pt>
    <dgm:pt modelId="{DABC4988-981F-47B3-A780-01127CA02863}" type="pres">
      <dgm:prSet presAssocID="{4E8FA76D-071C-4111-B2EB-ED34C78539CA}" presName="parTxOnly" presStyleLbl="node1" presStyleIdx="1" presStyleCnt="3">
        <dgm:presLayoutVars>
          <dgm:chMax val="0"/>
          <dgm:chPref val="0"/>
          <dgm:bulletEnabled val="1"/>
        </dgm:presLayoutVars>
      </dgm:prSet>
      <dgm:spPr/>
      <dgm:t>
        <a:bodyPr/>
        <a:lstStyle/>
        <a:p>
          <a:endParaRPr lang="en-US"/>
        </a:p>
      </dgm:t>
    </dgm:pt>
    <dgm:pt modelId="{4859258E-2CA0-4CDD-A9BB-E8777A2C40E1}" type="pres">
      <dgm:prSet presAssocID="{60634458-4BD1-47A9-9371-1E8953245040}" presName="parTxOnlySpace" presStyleCnt="0"/>
      <dgm:spPr/>
    </dgm:pt>
    <dgm:pt modelId="{BBB39E5D-A603-46AD-9B53-56BD6768E313}" type="pres">
      <dgm:prSet presAssocID="{834D7BFF-4F31-4C5E-8CB3-3E8C82B7BEF1}" presName="parTxOnly" presStyleLbl="node1" presStyleIdx="2" presStyleCnt="3">
        <dgm:presLayoutVars>
          <dgm:chMax val="0"/>
          <dgm:chPref val="0"/>
          <dgm:bulletEnabled val="1"/>
        </dgm:presLayoutVars>
      </dgm:prSet>
      <dgm:spPr/>
      <dgm:t>
        <a:bodyPr/>
        <a:lstStyle/>
        <a:p>
          <a:endParaRPr lang="en-US"/>
        </a:p>
      </dgm:t>
    </dgm:pt>
  </dgm:ptLst>
  <dgm:cxnLst>
    <dgm:cxn modelId="{7107CF58-94B2-4E8C-BBDD-032F1218C2C2}" type="presOf" srcId="{2D63FA8F-E7AF-4FE7-8247-E97DA9752CC8}" destId="{1E59DB97-2132-400D-B49C-AB69848AA233}" srcOrd="0" destOrd="0" presId="urn:microsoft.com/office/officeart/2005/8/layout/chevron1"/>
    <dgm:cxn modelId="{BAA23A64-79F9-47F7-A92E-3FE7EDBD36E1}" type="presOf" srcId="{4E8FA76D-071C-4111-B2EB-ED34C78539CA}" destId="{DABC4988-981F-47B3-A780-01127CA02863}" srcOrd="0" destOrd="0" presId="urn:microsoft.com/office/officeart/2005/8/layout/chevron1"/>
    <dgm:cxn modelId="{96260752-E8E8-4464-A16B-E0F40FC1A325}" srcId="{1B5E2AA3-C348-4C8E-8F13-4D3911D1BA63}" destId="{2D63FA8F-E7AF-4FE7-8247-E97DA9752CC8}" srcOrd="0" destOrd="0" parTransId="{0608DA5A-366B-444D-9D41-22AFC97D9BED}" sibTransId="{91E4F2CD-5663-4DD9-9FFC-A997AE2DFFBC}"/>
    <dgm:cxn modelId="{2F2E3DC3-5E28-4A41-9F9C-D5A5A8984728}" srcId="{1B5E2AA3-C348-4C8E-8F13-4D3911D1BA63}" destId="{4E8FA76D-071C-4111-B2EB-ED34C78539CA}" srcOrd="1" destOrd="0" parTransId="{38667490-0A7E-4854-9D15-B2837598254F}" sibTransId="{60634458-4BD1-47A9-9371-1E8953245040}"/>
    <dgm:cxn modelId="{9F9CD2DF-B96F-4820-83FB-51730F35CFA7}" srcId="{1B5E2AA3-C348-4C8E-8F13-4D3911D1BA63}" destId="{834D7BFF-4F31-4C5E-8CB3-3E8C82B7BEF1}" srcOrd="2" destOrd="0" parTransId="{A7887A1E-7412-430D-A0F1-4CB74AC88426}" sibTransId="{6F091940-5252-43E7-9F5A-A35C961ACB85}"/>
    <dgm:cxn modelId="{56D77A16-91E0-409C-88D0-A501978E770F}" type="presOf" srcId="{834D7BFF-4F31-4C5E-8CB3-3E8C82B7BEF1}" destId="{BBB39E5D-A603-46AD-9B53-56BD6768E313}" srcOrd="0" destOrd="0" presId="urn:microsoft.com/office/officeart/2005/8/layout/chevron1"/>
    <dgm:cxn modelId="{4B3AF14A-7C30-4642-A613-A00B51DC4466}" type="presOf" srcId="{1B5E2AA3-C348-4C8E-8F13-4D3911D1BA63}" destId="{7189F160-FFCF-4780-AFFB-B658AFF07757}" srcOrd="0" destOrd="0" presId="urn:microsoft.com/office/officeart/2005/8/layout/chevron1"/>
    <dgm:cxn modelId="{E67D1074-B7FE-411D-B3F0-091BF136560A}" type="presParOf" srcId="{7189F160-FFCF-4780-AFFB-B658AFF07757}" destId="{1E59DB97-2132-400D-B49C-AB69848AA233}" srcOrd="0" destOrd="0" presId="urn:microsoft.com/office/officeart/2005/8/layout/chevron1"/>
    <dgm:cxn modelId="{6F7C2664-7583-450C-8C1B-25E54592CD3B}" type="presParOf" srcId="{7189F160-FFCF-4780-AFFB-B658AFF07757}" destId="{BE289EB2-7C3D-4078-804B-94DF63BA435B}" srcOrd="1" destOrd="0" presId="urn:microsoft.com/office/officeart/2005/8/layout/chevron1"/>
    <dgm:cxn modelId="{B5D66A89-FA0A-4F66-B976-6EC2DEF461AC}" type="presParOf" srcId="{7189F160-FFCF-4780-AFFB-B658AFF07757}" destId="{DABC4988-981F-47B3-A780-01127CA02863}" srcOrd="2" destOrd="0" presId="urn:microsoft.com/office/officeart/2005/8/layout/chevron1"/>
    <dgm:cxn modelId="{DAB7DF89-8F16-4A28-8B09-0C9EC3C3E9F6}" type="presParOf" srcId="{7189F160-FFCF-4780-AFFB-B658AFF07757}" destId="{4859258E-2CA0-4CDD-A9BB-E8777A2C40E1}" srcOrd="3" destOrd="0" presId="urn:microsoft.com/office/officeart/2005/8/layout/chevron1"/>
    <dgm:cxn modelId="{3A37C31E-0AD9-4683-8016-9FE1A2E078A7}" type="presParOf" srcId="{7189F160-FFCF-4780-AFFB-B658AFF07757}" destId="{BBB39E5D-A603-46AD-9B53-56BD6768E313}" srcOrd="4"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5E2AA3-C348-4C8E-8F13-4D3911D1BA63}" type="doc">
      <dgm:prSet loTypeId="urn:microsoft.com/office/officeart/2005/8/layout/chevron1" loCatId="process" qsTypeId="urn:microsoft.com/office/officeart/2005/8/quickstyle/simple1" qsCatId="simple" csTypeId="urn:microsoft.com/office/officeart/2005/8/colors/accent5_4" csCatId="accent5" phldr="1"/>
      <dgm:spPr/>
    </dgm:pt>
    <dgm:pt modelId="{2D63FA8F-E7AF-4FE7-8247-E97DA9752CC8}">
      <dgm:prSet phldrT="[Text]" custT="1"/>
      <dgm:spPr>
        <a:solidFill>
          <a:srgbClr val="D8304C"/>
        </a:solidFill>
      </dgm:spPr>
      <dgm:t>
        <a:bodyPr/>
        <a:lstStyle/>
        <a:p>
          <a:r>
            <a:rPr lang="en-US" sz="2800" dirty="0">
              <a:latin typeface="Verdana" panose="020B0604030504040204" pitchFamily="34" charset="0"/>
              <a:ea typeface="Verdana" panose="020B0604030504040204" pitchFamily="34" charset="0"/>
            </a:rPr>
            <a:t>89%</a:t>
          </a:r>
        </a:p>
      </dgm:t>
    </dgm:pt>
    <dgm:pt modelId="{0608DA5A-366B-444D-9D41-22AFC97D9BED}" type="parTrans" cxnId="{96260752-E8E8-4464-A16B-E0F40FC1A325}">
      <dgm:prSet/>
      <dgm:spPr/>
      <dgm:t>
        <a:bodyPr/>
        <a:lstStyle/>
        <a:p>
          <a:endParaRPr lang="en-US" sz="2800">
            <a:latin typeface="Verdana" panose="020B0604030504040204" pitchFamily="34" charset="0"/>
            <a:ea typeface="Verdana" panose="020B0604030504040204" pitchFamily="34" charset="0"/>
          </a:endParaRPr>
        </a:p>
      </dgm:t>
    </dgm:pt>
    <dgm:pt modelId="{91E4F2CD-5663-4DD9-9FFC-A997AE2DFFBC}" type="sibTrans" cxnId="{96260752-E8E8-4464-A16B-E0F40FC1A325}">
      <dgm:prSet/>
      <dgm:spPr/>
      <dgm:t>
        <a:bodyPr/>
        <a:lstStyle/>
        <a:p>
          <a:endParaRPr lang="en-US" sz="2800">
            <a:latin typeface="Verdana" panose="020B0604030504040204" pitchFamily="34" charset="0"/>
            <a:ea typeface="Verdana" panose="020B0604030504040204" pitchFamily="34" charset="0"/>
          </a:endParaRPr>
        </a:p>
      </dgm:t>
    </dgm:pt>
    <dgm:pt modelId="{4E8FA76D-071C-4111-B2EB-ED34C78539CA}">
      <dgm:prSet phldrT="[Text]" custT="1"/>
      <dgm:spPr>
        <a:solidFill>
          <a:srgbClr val="E9596E"/>
        </a:solidFill>
      </dgm:spPr>
      <dgm:t>
        <a:bodyPr/>
        <a:lstStyle/>
        <a:p>
          <a:r>
            <a:rPr lang="en-US" sz="2800" dirty="0">
              <a:latin typeface="Verdana" panose="020B0604030504040204" pitchFamily="34" charset="0"/>
              <a:ea typeface="Verdana" panose="020B0604030504040204" pitchFamily="34" charset="0"/>
            </a:rPr>
            <a:t>87%</a:t>
          </a:r>
        </a:p>
      </dgm:t>
    </dgm:pt>
    <dgm:pt modelId="{38667490-0A7E-4854-9D15-B2837598254F}" type="parTrans" cxnId="{2F2E3DC3-5E28-4A41-9F9C-D5A5A8984728}">
      <dgm:prSet/>
      <dgm:spPr/>
      <dgm:t>
        <a:bodyPr/>
        <a:lstStyle/>
        <a:p>
          <a:endParaRPr lang="en-US" sz="2800">
            <a:latin typeface="Verdana" panose="020B0604030504040204" pitchFamily="34" charset="0"/>
            <a:ea typeface="Verdana" panose="020B0604030504040204" pitchFamily="34" charset="0"/>
          </a:endParaRPr>
        </a:p>
      </dgm:t>
    </dgm:pt>
    <dgm:pt modelId="{60634458-4BD1-47A9-9371-1E8953245040}" type="sibTrans" cxnId="{2F2E3DC3-5E28-4A41-9F9C-D5A5A8984728}">
      <dgm:prSet/>
      <dgm:spPr/>
      <dgm:t>
        <a:bodyPr/>
        <a:lstStyle/>
        <a:p>
          <a:endParaRPr lang="en-US" sz="2800">
            <a:latin typeface="Verdana" panose="020B0604030504040204" pitchFamily="34" charset="0"/>
            <a:ea typeface="Verdana" panose="020B0604030504040204" pitchFamily="34" charset="0"/>
          </a:endParaRPr>
        </a:p>
      </dgm:t>
    </dgm:pt>
    <dgm:pt modelId="{834D7BFF-4F31-4C5E-8CB3-3E8C82B7BEF1}">
      <dgm:prSet phldrT="[Text]" custT="1"/>
      <dgm:spPr>
        <a:solidFill>
          <a:srgbClr val="F888A3"/>
        </a:solidFill>
      </dgm:spPr>
      <dgm:t>
        <a:bodyPr/>
        <a:lstStyle/>
        <a:p>
          <a:r>
            <a:rPr lang="en-US" sz="2800" dirty="0">
              <a:latin typeface="Verdana" panose="020B0604030504040204" pitchFamily="34" charset="0"/>
              <a:ea typeface="Verdana" panose="020B0604030504040204" pitchFamily="34" charset="0"/>
            </a:rPr>
            <a:t>95%</a:t>
          </a:r>
        </a:p>
      </dgm:t>
    </dgm:pt>
    <dgm:pt modelId="{A7887A1E-7412-430D-A0F1-4CB74AC88426}" type="parTrans" cxnId="{9F9CD2DF-B96F-4820-83FB-51730F35CFA7}">
      <dgm:prSet/>
      <dgm:spPr/>
      <dgm:t>
        <a:bodyPr/>
        <a:lstStyle/>
        <a:p>
          <a:endParaRPr lang="en-US" sz="2800">
            <a:latin typeface="Verdana" panose="020B0604030504040204" pitchFamily="34" charset="0"/>
            <a:ea typeface="Verdana" panose="020B0604030504040204" pitchFamily="34" charset="0"/>
          </a:endParaRPr>
        </a:p>
      </dgm:t>
    </dgm:pt>
    <dgm:pt modelId="{6F091940-5252-43E7-9F5A-A35C961ACB85}" type="sibTrans" cxnId="{9F9CD2DF-B96F-4820-83FB-51730F35CFA7}">
      <dgm:prSet/>
      <dgm:spPr/>
      <dgm:t>
        <a:bodyPr/>
        <a:lstStyle/>
        <a:p>
          <a:endParaRPr lang="en-US" sz="2800">
            <a:latin typeface="Verdana" panose="020B0604030504040204" pitchFamily="34" charset="0"/>
            <a:ea typeface="Verdana" panose="020B0604030504040204" pitchFamily="34" charset="0"/>
          </a:endParaRPr>
        </a:p>
      </dgm:t>
    </dgm:pt>
    <dgm:pt modelId="{7189F160-FFCF-4780-AFFB-B658AFF07757}" type="pres">
      <dgm:prSet presAssocID="{1B5E2AA3-C348-4C8E-8F13-4D3911D1BA63}" presName="Name0" presStyleCnt="0">
        <dgm:presLayoutVars>
          <dgm:dir/>
          <dgm:animLvl val="lvl"/>
          <dgm:resizeHandles val="exact"/>
        </dgm:presLayoutVars>
      </dgm:prSet>
      <dgm:spPr/>
    </dgm:pt>
    <dgm:pt modelId="{1E59DB97-2132-400D-B49C-AB69848AA233}" type="pres">
      <dgm:prSet presAssocID="{2D63FA8F-E7AF-4FE7-8247-E97DA9752CC8}" presName="parTxOnly" presStyleLbl="node1" presStyleIdx="0" presStyleCnt="3">
        <dgm:presLayoutVars>
          <dgm:chMax val="0"/>
          <dgm:chPref val="0"/>
          <dgm:bulletEnabled val="1"/>
        </dgm:presLayoutVars>
      </dgm:prSet>
      <dgm:spPr/>
      <dgm:t>
        <a:bodyPr/>
        <a:lstStyle/>
        <a:p>
          <a:endParaRPr lang="en-US"/>
        </a:p>
      </dgm:t>
    </dgm:pt>
    <dgm:pt modelId="{BE289EB2-7C3D-4078-804B-94DF63BA435B}" type="pres">
      <dgm:prSet presAssocID="{91E4F2CD-5663-4DD9-9FFC-A997AE2DFFBC}" presName="parTxOnlySpace" presStyleCnt="0"/>
      <dgm:spPr/>
    </dgm:pt>
    <dgm:pt modelId="{DABC4988-981F-47B3-A780-01127CA02863}" type="pres">
      <dgm:prSet presAssocID="{4E8FA76D-071C-4111-B2EB-ED34C78539CA}" presName="parTxOnly" presStyleLbl="node1" presStyleIdx="1" presStyleCnt="3">
        <dgm:presLayoutVars>
          <dgm:chMax val="0"/>
          <dgm:chPref val="0"/>
          <dgm:bulletEnabled val="1"/>
        </dgm:presLayoutVars>
      </dgm:prSet>
      <dgm:spPr/>
      <dgm:t>
        <a:bodyPr/>
        <a:lstStyle/>
        <a:p>
          <a:endParaRPr lang="en-US"/>
        </a:p>
      </dgm:t>
    </dgm:pt>
    <dgm:pt modelId="{4859258E-2CA0-4CDD-A9BB-E8777A2C40E1}" type="pres">
      <dgm:prSet presAssocID="{60634458-4BD1-47A9-9371-1E8953245040}" presName="parTxOnlySpace" presStyleCnt="0"/>
      <dgm:spPr/>
    </dgm:pt>
    <dgm:pt modelId="{BBB39E5D-A603-46AD-9B53-56BD6768E313}" type="pres">
      <dgm:prSet presAssocID="{834D7BFF-4F31-4C5E-8CB3-3E8C82B7BEF1}" presName="parTxOnly" presStyleLbl="node1" presStyleIdx="2" presStyleCnt="3">
        <dgm:presLayoutVars>
          <dgm:chMax val="0"/>
          <dgm:chPref val="0"/>
          <dgm:bulletEnabled val="1"/>
        </dgm:presLayoutVars>
      </dgm:prSet>
      <dgm:spPr/>
      <dgm:t>
        <a:bodyPr/>
        <a:lstStyle/>
        <a:p>
          <a:endParaRPr lang="en-US"/>
        </a:p>
      </dgm:t>
    </dgm:pt>
  </dgm:ptLst>
  <dgm:cxnLst>
    <dgm:cxn modelId="{7107CF58-94B2-4E8C-BBDD-032F1218C2C2}" type="presOf" srcId="{2D63FA8F-E7AF-4FE7-8247-E97DA9752CC8}" destId="{1E59DB97-2132-400D-B49C-AB69848AA233}" srcOrd="0" destOrd="0" presId="urn:microsoft.com/office/officeart/2005/8/layout/chevron1"/>
    <dgm:cxn modelId="{BAA23A64-79F9-47F7-A92E-3FE7EDBD36E1}" type="presOf" srcId="{4E8FA76D-071C-4111-B2EB-ED34C78539CA}" destId="{DABC4988-981F-47B3-A780-01127CA02863}" srcOrd="0" destOrd="0" presId="urn:microsoft.com/office/officeart/2005/8/layout/chevron1"/>
    <dgm:cxn modelId="{96260752-E8E8-4464-A16B-E0F40FC1A325}" srcId="{1B5E2AA3-C348-4C8E-8F13-4D3911D1BA63}" destId="{2D63FA8F-E7AF-4FE7-8247-E97DA9752CC8}" srcOrd="0" destOrd="0" parTransId="{0608DA5A-366B-444D-9D41-22AFC97D9BED}" sibTransId="{91E4F2CD-5663-4DD9-9FFC-A997AE2DFFBC}"/>
    <dgm:cxn modelId="{2F2E3DC3-5E28-4A41-9F9C-D5A5A8984728}" srcId="{1B5E2AA3-C348-4C8E-8F13-4D3911D1BA63}" destId="{4E8FA76D-071C-4111-B2EB-ED34C78539CA}" srcOrd="1" destOrd="0" parTransId="{38667490-0A7E-4854-9D15-B2837598254F}" sibTransId="{60634458-4BD1-47A9-9371-1E8953245040}"/>
    <dgm:cxn modelId="{9F9CD2DF-B96F-4820-83FB-51730F35CFA7}" srcId="{1B5E2AA3-C348-4C8E-8F13-4D3911D1BA63}" destId="{834D7BFF-4F31-4C5E-8CB3-3E8C82B7BEF1}" srcOrd="2" destOrd="0" parTransId="{A7887A1E-7412-430D-A0F1-4CB74AC88426}" sibTransId="{6F091940-5252-43E7-9F5A-A35C961ACB85}"/>
    <dgm:cxn modelId="{56D77A16-91E0-409C-88D0-A501978E770F}" type="presOf" srcId="{834D7BFF-4F31-4C5E-8CB3-3E8C82B7BEF1}" destId="{BBB39E5D-A603-46AD-9B53-56BD6768E313}" srcOrd="0" destOrd="0" presId="urn:microsoft.com/office/officeart/2005/8/layout/chevron1"/>
    <dgm:cxn modelId="{4B3AF14A-7C30-4642-A613-A00B51DC4466}" type="presOf" srcId="{1B5E2AA3-C348-4C8E-8F13-4D3911D1BA63}" destId="{7189F160-FFCF-4780-AFFB-B658AFF07757}" srcOrd="0" destOrd="0" presId="urn:microsoft.com/office/officeart/2005/8/layout/chevron1"/>
    <dgm:cxn modelId="{E67D1074-B7FE-411D-B3F0-091BF136560A}" type="presParOf" srcId="{7189F160-FFCF-4780-AFFB-B658AFF07757}" destId="{1E59DB97-2132-400D-B49C-AB69848AA233}" srcOrd="0" destOrd="0" presId="urn:microsoft.com/office/officeart/2005/8/layout/chevron1"/>
    <dgm:cxn modelId="{6F7C2664-7583-450C-8C1B-25E54592CD3B}" type="presParOf" srcId="{7189F160-FFCF-4780-AFFB-B658AFF07757}" destId="{BE289EB2-7C3D-4078-804B-94DF63BA435B}" srcOrd="1" destOrd="0" presId="urn:microsoft.com/office/officeart/2005/8/layout/chevron1"/>
    <dgm:cxn modelId="{B5D66A89-FA0A-4F66-B976-6EC2DEF461AC}" type="presParOf" srcId="{7189F160-FFCF-4780-AFFB-B658AFF07757}" destId="{DABC4988-981F-47B3-A780-01127CA02863}" srcOrd="2" destOrd="0" presId="urn:microsoft.com/office/officeart/2005/8/layout/chevron1"/>
    <dgm:cxn modelId="{DAB7DF89-8F16-4A28-8B09-0C9EC3C3E9F6}" type="presParOf" srcId="{7189F160-FFCF-4780-AFFB-B658AFF07757}" destId="{4859258E-2CA0-4CDD-A9BB-E8777A2C40E1}" srcOrd="3" destOrd="0" presId="urn:microsoft.com/office/officeart/2005/8/layout/chevron1"/>
    <dgm:cxn modelId="{3A37C31E-0AD9-4683-8016-9FE1A2E078A7}" type="presParOf" srcId="{7189F160-FFCF-4780-AFFB-B658AFF07757}" destId="{BBB39E5D-A603-46AD-9B53-56BD6768E313}" srcOrd="4" destOrd="0" presId="urn:microsoft.com/office/officeart/2005/8/layout/chevron1"/>
  </dgm:cxnLst>
  <dgm:bg/>
  <dgm:whole/>
  <dgm:extLst>
    <a:ext uri="http://schemas.microsoft.com/office/drawing/2008/diagram">
      <dsp:dataModelExt xmlns:dsp="http://schemas.microsoft.com/office/drawing/2008/diagram" relId="rId1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1B5E2AA3-C348-4C8E-8F13-4D3911D1BA63}" type="doc">
      <dgm:prSet loTypeId="urn:microsoft.com/office/officeart/2005/8/layout/chevron1" loCatId="process" qsTypeId="urn:microsoft.com/office/officeart/2005/8/quickstyle/simple1" qsCatId="simple" csTypeId="urn:microsoft.com/office/officeart/2005/8/colors/accent5_4" csCatId="accent5" phldr="1"/>
      <dgm:spPr/>
    </dgm:pt>
    <dgm:pt modelId="{2D63FA8F-E7AF-4FE7-8247-E97DA9752CC8}">
      <dgm:prSet phldrT="[Text]" custT="1"/>
      <dgm:spPr>
        <a:solidFill>
          <a:srgbClr val="6062A8"/>
        </a:solidFill>
        <a:ln>
          <a:noFill/>
        </a:ln>
      </dgm:spPr>
      <dgm:t>
        <a:bodyPr/>
        <a:lstStyle/>
        <a:p>
          <a:r>
            <a:rPr lang="en-US" sz="2800" dirty="0">
              <a:latin typeface="Verdana" panose="020B0604030504040204" pitchFamily="34" charset="0"/>
              <a:ea typeface="Verdana" panose="020B0604030504040204" pitchFamily="34" charset="0"/>
            </a:rPr>
            <a:t>79%</a:t>
          </a:r>
        </a:p>
      </dgm:t>
    </dgm:pt>
    <dgm:pt modelId="{0608DA5A-366B-444D-9D41-22AFC97D9BED}" type="parTrans" cxnId="{96260752-E8E8-4464-A16B-E0F40FC1A325}">
      <dgm:prSet/>
      <dgm:spPr/>
      <dgm:t>
        <a:bodyPr/>
        <a:lstStyle/>
        <a:p>
          <a:endParaRPr lang="en-US" sz="2800">
            <a:latin typeface="Verdana" panose="020B0604030504040204" pitchFamily="34" charset="0"/>
            <a:ea typeface="Verdana" panose="020B0604030504040204" pitchFamily="34" charset="0"/>
          </a:endParaRPr>
        </a:p>
      </dgm:t>
    </dgm:pt>
    <dgm:pt modelId="{91E4F2CD-5663-4DD9-9FFC-A997AE2DFFBC}" type="sibTrans" cxnId="{96260752-E8E8-4464-A16B-E0F40FC1A325}">
      <dgm:prSet/>
      <dgm:spPr/>
      <dgm:t>
        <a:bodyPr/>
        <a:lstStyle/>
        <a:p>
          <a:endParaRPr lang="en-US" sz="2800">
            <a:latin typeface="Verdana" panose="020B0604030504040204" pitchFamily="34" charset="0"/>
            <a:ea typeface="Verdana" panose="020B0604030504040204" pitchFamily="34" charset="0"/>
          </a:endParaRPr>
        </a:p>
      </dgm:t>
    </dgm:pt>
    <dgm:pt modelId="{4E8FA76D-071C-4111-B2EB-ED34C78539CA}">
      <dgm:prSet phldrT="[Text]" custT="1"/>
      <dgm:spPr>
        <a:solidFill>
          <a:srgbClr val="0060B0"/>
        </a:solidFill>
        <a:ln>
          <a:noFill/>
        </a:ln>
      </dgm:spPr>
      <dgm:t>
        <a:bodyPr/>
        <a:lstStyle/>
        <a:p>
          <a:r>
            <a:rPr lang="en-US" sz="2800" dirty="0">
              <a:latin typeface="Verdana" panose="020B0604030504040204" pitchFamily="34" charset="0"/>
              <a:ea typeface="Verdana" panose="020B0604030504040204" pitchFamily="34" charset="0"/>
            </a:rPr>
            <a:t>78%</a:t>
          </a:r>
        </a:p>
      </dgm:t>
    </dgm:pt>
    <dgm:pt modelId="{38667490-0A7E-4854-9D15-B2837598254F}" type="parTrans" cxnId="{2F2E3DC3-5E28-4A41-9F9C-D5A5A8984728}">
      <dgm:prSet/>
      <dgm:spPr/>
      <dgm:t>
        <a:bodyPr/>
        <a:lstStyle/>
        <a:p>
          <a:endParaRPr lang="en-US" sz="2800">
            <a:latin typeface="Verdana" panose="020B0604030504040204" pitchFamily="34" charset="0"/>
            <a:ea typeface="Verdana" panose="020B0604030504040204" pitchFamily="34" charset="0"/>
          </a:endParaRPr>
        </a:p>
      </dgm:t>
    </dgm:pt>
    <dgm:pt modelId="{60634458-4BD1-47A9-9371-1E8953245040}" type="sibTrans" cxnId="{2F2E3DC3-5E28-4A41-9F9C-D5A5A8984728}">
      <dgm:prSet/>
      <dgm:spPr/>
      <dgm:t>
        <a:bodyPr/>
        <a:lstStyle/>
        <a:p>
          <a:endParaRPr lang="en-US" sz="2800">
            <a:latin typeface="Verdana" panose="020B0604030504040204" pitchFamily="34" charset="0"/>
            <a:ea typeface="Verdana" panose="020B0604030504040204" pitchFamily="34" charset="0"/>
          </a:endParaRPr>
        </a:p>
      </dgm:t>
    </dgm:pt>
    <dgm:pt modelId="{834D7BFF-4F31-4C5E-8CB3-3E8C82B7BEF1}">
      <dgm:prSet phldrT="[Text]" custT="1"/>
      <dgm:spPr>
        <a:solidFill>
          <a:srgbClr val="3366FF"/>
        </a:solidFill>
        <a:ln>
          <a:noFill/>
        </a:ln>
      </dgm:spPr>
      <dgm:t>
        <a:bodyPr/>
        <a:lstStyle/>
        <a:p>
          <a:r>
            <a:rPr lang="en-US" sz="2800" dirty="0">
              <a:latin typeface="Verdana" panose="020B0604030504040204" pitchFamily="34" charset="0"/>
              <a:ea typeface="Verdana" panose="020B0604030504040204" pitchFamily="34" charset="0"/>
            </a:rPr>
            <a:t>86%</a:t>
          </a:r>
        </a:p>
      </dgm:t>
    </dgm:pt>
    <dgm:pt modelId="{A7887A1E-7412-430D-A0F1-4CB74AC88426}" type="parTrans" cxnId="{9F9CD2DF-B96F-4820-83FB-51730F35CFA7}">
      <dgm:prSet/>
      <dgm:spPr/>
      <dgm:t>
        <a:bodyPr/>
        <a:lstStyle/>
        <a:p>
          <a:endParaRPr lang="en-US" sz="2800">
            <a:latin typeface="Verdana" panose="020B0604030504040204" pitchFamily="34" charset="0"/>
            <a:ea typeface="Verdana" panose="020B0604030504040204" pitchFamily="34" charset="0"/>
          </a:endParaRPr>
        </a:p>
      </dgm:t>
    </dgm:pt>
    <dgm:pt modelId="{6F091940-5252-43E7-9F5A-A35C961ACB85}" type="sibTrans" cxnId="{9F9CD2DF-B96F-4820-83FB-51730F35CFA7}">
      <dgm:prSet/>
      <dgm:spPr/>
      <dgm:t>
        <a:bodyPr/>
        <a:lstStyle/>
        <a:p>
          <a:endParaRPr lang="en-US" sz="2800">
            <a:latin typeface="Verdana" panose="020B0604030504040204" pitchFamily="34" charset="0"/>
            <a:ea typeface="Verdana" panose="020B0604030504040204" pitchFamily="34" charset="0"/>
          </a:endParaRPr>
        </a:p>
      </dgm:t>
    </dgm:pt>
    <dgm:pt modelId="{7189F160-FFCF-4780-AFFB-B658AFF07757}" type="pres">
      <dgm:prSet presAssocID="{1B5E2AA3-C348-4C8E-8F13-4D3911D1BA63}" presName="Name0" presStyleCnt="0">
        <dgm:presLayoutVars>
          <dgm:dir/>
          <dgm:animLvl val="lvl"/>
          <dgm:resizeHandles val="exact"/>
        </dgm:presLayoutVars>
      </dgm:prSet>
      <dgm:spPr/>
    </dgm:pt>
    <dgm:pt modelId="{1E59DB97-2132-400D-B49C-AB69848AA233}" type="pres">
      <dgm:prSet presAssocID="{2D63FA8F-E7AF-4FE7-8247-E97DA9752CC8}" presName="parTxOnly" presStyleLbl="node1" presStyleIdx="0" presStyleCnt="3">
        <dgm:presLayoutVars>
          <dgm:chMax val="0"/>
          <dgm:chPref val="0"/>
          <dgm:bulletEnabled val="1"/>
        </dgm:presLayoutVars>
      </dgm:prSet>
      <dgm:spPr/>
      <dgm:t>
        <a:bodyPr/>
        <a:lstStyle/>
        <a:p>
          <a:endParaRPr lang="en-US"/>
        </a:p>
      </dgm:t>
    </dgm:pt>
    <dgm:pt modelId="{BE289EB2-7C3D-4078-804B-94DF63BA435B}" type="pres">
      <dgm:prSet presAssocID="{91E4F2CD-5663-4DD9-9FFC-A997AE2DFFBC}" presName="parTxOnlySpace" presStyleCnt="0"/>
      <dgm:spPr/>
    </dgm:pt>
    <dgm:pt modelId="{DABC4988-981F-47B3-A780-01127CA02863}" type="pres">
      <dgm:prSet presAssocID="{4E8FA76D-071C-4111-B2EB-ED34C78539CA}" presName="parTxOnly" presStyleLbl="node1" presStyleIdx="1" presStyleCnt="3">
        <dgm:presLayoutVars>
          <dgm:chMax val="0"/>
          <dgm:chPref val="0"/>
          <dgm:bulletEnabled val="1"/>
        </dgm:presLayoutVars>
      </dgm:prSet>
      <dgm:spPr/>
      <dgm:t>
        <a:bodyPr/>
        <a:lstStyle/>
        <a:p>
          <a:endParaRPr lang="en-US"/>
        </a:p>
      </dgm:t>
    </dgm:pt>
    <dgm:pt modelId="{4859258E-2CA0-4CDD-A9BB-E8777A2C40E1}" type="pres">
      <dgm:prSet presAssocID="{60634458-4BD1-47A9-9371-1E8953245040}" presName="parTxOnlySpace" presStyleCnt="0"/>
      <dgm:spPr/>
    </dgm:pt>
    <dgm:pt modelId="{BBB39E5D-A603-46AD-9B53-56BD6768E313}" type="pres">
      <dgm:prSet presAssocID="{834D7BFF-4F31-4C5E-8CB3-3E8C82B7BEF1}" presName="parTxOnly" presStyleLbl="node1" presStyleIdx="2" presStyleCnt="3">
        <dgm:presLayoutVars>
          <dgm:chMax val="0"/>
          <dgm:chPref val="0"/>
          <dgm:bulletEnabled val="1"/>
        </dgm:presLayoutVars>
      </dgm:prSet>
      <dgm:spPr/>
      <dgm:t>
        <a:bodyPr/>
        <a:lstStyle/>
        <a:p>
          <a:endParaRPr lang="en-US"/>
        </a:p>
      </dgm:t>
    </dgm:pt>
  </dgm:ptLst>
  <dgm:cxnLst>
    <dgm:cxn modelId="{96260752-E8E8-4464-A16B-E0F40FC1A325}" srcId="{1B5E2AA3-C348-4C8E-8F13-4D3911D1BA63}" destId="{2D63FA8F-E7AF-4FE7-8247-E97DA9752CC8}" srcOrd="0" destOrd="0" parTransId="{0608DA5A-366B-444D-9D41-22AFC97D9BED}" sibTransId="{91E4F2CD-5663-4DD9-9FFC-A997AE2DFFBC}"/>
    <dgm:cxn modelId="{9F9CD2DF-B96F-4820-83FB-51730F35CFA7}" srcId="{1B5E2AA3-C348-4C8E-8F13-4D3911D1BA63}" destId="{834D7BFF-4F31-4C5E-8CB3-3E8C82B7BEF1}" srcOrd="2" destOrd="0" parTransId="{A7887A1E-7412-430D-A0F1-4CB74AC88426}" sibTransId="{6F091940-5252-43E7-9F5A-A35C961ACB85}"/>
    <dgm:cxn modelId="{7A06B448-D022-0A49-95A8-CB0E4D3F2559}" type="presOf" srcId="{2D63FA8F-E7AF-4FE7-8247-E97DA9752CC8}" destId="{1E59DB97-2132-400D-B49C-AB69848AA233}" srcOrd="0" destOrd="0" presId="urn:microsoft.com/office/officeart/2005/8/layout/chevron1"/>
    <dgm:cxn modelId="{2F2E3DC3-5E28-4A41-9F9C-D5A5A8984728}" srcId="{1B5E2AA3-C348-4C8E-8F13-4D3911D1BA63}" destId="{4E8FA76D-071C-4111-B2EB-ED34C78539CA}" srcOrd="1" destOrd="0" parTransId="{38667490-0A7E-4854-9D15-B2837598254F}" sibTransId="{60634458-4BD1-47A9-9371-1E8953245040}"/>
    <dgm:cxn modelId="{FD4100C4-5F92-FE4C-BF2B-02D2481B2F78}" type="presOf" srcId="{1B5E2AA3-C348-4C8E-8F13-4D3911D1BA63}" destId="{7189F160-FFCF-4780-AFFB-B658AFF07757}" srcOrd="0" destOrd="0" presId="urn:microsoft.com/office/officeart/2005/8/layout/chevron1"/>
    <dgm:cxn modelId="{103B1146-7EA2-4F48-BC31-78D26D4B5639}" type="presOf" srcId="{4E8FA76D-071C-4111-B2EB-ED34C78539CA}" destId="{DABC4988-981F-47B3-A780-01127CA02863}" srcOrd="0" destOrd="0" presId="urn:microsoft.com/office/officeart/2005/8/layout/chevron1"/>
    <dgm:cxn modelId="{ED0DAA47-137F-2D45-B5FA-022ADD181903}" type="presOf" srcId="{834D7BFF-4F31-4C5E-8CB3-3E8C82B7BEF1}" destId="{BBB39E5D-A603-46AD-9B53-56BD6768E313}" srcOrd="0" destOrd="0" presId="urn:microsoft.com/office/officeart/2005/8/layout/chevron1"/>
    <dgm:cxn modelId="{17477ED3-B199-2D4C-AFA4-A38A2955C200}" type="presParOf" srcId="{7189F160-FFCF-4780-AFFB-B658AFF07757}" destId="{1E59DB97-2132-400D-B49C-AB69848AA233}" srcOrd="0" destOrd="0" presId="urn:microsoft.com/office/officeart/2005/8/layout/chevron1"/>
    <dgm:cxn modelId="{671CFDA1-05BB-E14E-889D-D12DD63DCF94}" type="presParOf" srcId="{7189F160-FFCF-4780-AFFB-B658AFF07757}" destId="{BE289EB2-7C3D-4078-804B-94DF63BA435B}" srcOrd="1" destOrd="0" presId="urn:microsoft.com/office/officeart/2005/8/layout/chevron1"/>
    <dgm:cxn modelId="{95DA813D-54E9-EB40-9538-7530CD3ADD31}" type="presParOf" srcId="{7189F160-FFCF-4780-AFFB-B658AFF07757}" destId="{DABC4988-981F-47B3-A780-01127CA02863}" srcOrd="2" destOrd="0" presId="urn:microsoft.com/office/officeart/2005/8/layout/chevron1"/>
    <dgm:cxn modelId="{149F865F-4177-724E-BB5D-DE973B03F114}" type="presParOf" srcId="{7189F160-FFCF-4780-AFFB-B658AFF07757}" destId="{4859258E-2CA0-4CDD-A9BB-E8777A2C40E1}" srcOrd="3" destOrd="0" presId="urn:microsoft.com/office/officeart/2005/8/layout/chevron1"/>
    <dgm:cxn modelId="{C7820D9A-5872-6C45-816F-E228F54B85D9}" type="presParOf" srcId="{7189F160-FFCF-4780-AFFB-B658AFF07757}" destId="{BBB39E5D-A603-46AD-9B53-56BD6768E313}" srcOrd="4" destOrd="0" presId="urn:microsoft.com/office/officeart/2005/8/layout/chevron1"/>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8353E-06A9-4DFA-822E-CC513D055249}">
      <dsp:nvSpPr>
        <dsp:cNvPr id="0" name=""/>
        <dsp:cNvSpPr/>
      </dsp:nvSpPr>
      <dsp:spPr>
        <a:xfrm>
          <a:off x="0" y="0"/>
          <a:ext cx="2111958" cy="731520"/>
        </a:xfrm>
        <a:prstGeom prst="chevron">
          <a:avLst/>
        </a:prstGeom>
        <a:solidFill>
          <a:srgbClr val="008000">
            <a:alpha val="66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buNone/>
          </a:pPr>
          <a:r>
            <a:rPr lang="en-ZA" sz="1600" kern="1200" dirty="0">
              <a:solidFill>
                <a:sysClr val="window" lastClr="FFFFFF"/>
              </a:solidFill>
              <a:latin typeface="Arial"/>
              <a:ea typeface="+mn-ea"/>
              <a:cs typeface="Arial"/>
            </a:rPr>
            <a:t>Linkage to prevention services</a:t>
          </a:r>
          <a:endParaRPr lang="en-GB" sz="1600" kern="1200" dirty="0">
            <a:solidFill>
              <a:sysClr val="window" lastClr="FFFFFF"/>
            </a:solidFill>
            <a:latin typeface="Arial"/>
            <a:ea typeface="+mn-ea"/>
            <a:cs typeface="Arial"/>
          </a:endParaRPr>
        </a:p>
      </dsp:txBody>
      <dsp:txXfrm>
        <a:off x="365760" y="0"/>
        <a:ext cx="1380438" cy="731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9DB97-2132-400D-B49C-AB69848AA233}">
      <dsp:nvSpPr>
        <dsp:cNvPr id="0" name=""/>
        <dsp:cNvSpPr/>
      </dsp:nvSpPr>
      <dsp:spPr>
        <a:xfrm>
          <a:off x="1763" y="517729"/>
          <a:ext cx="2148669" cy="859467"/>
        </a:xfrm>
        <a:prstGeom prst="chevron">
          <a:avLst/>
        </a:prstGeom>
        <a:solidFill>
          <a:srgbClr val="D1941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a:latin typeface="Verdana" panose="020B0604030504040204" pitchFamily="34" charset="0"/>
              <a:ea typeface="Verdana" panose="020B0604030504040204" pitchFamily="34" charset="0"/>
            </a:rPr>
            <a:t>91%</a:t>
          </a:r>
        </a:p>
      </dsp:txBody>
      <dsp:txXfrm>
        <a:off x="431497" y="517729"/>
        <a:ext cx="1289202" cy="859467"/>
      </dsp:txXfrm>
    </dsp:sp>
    <dsp:sp modelId="{DABC4988-981F-47B3-A780-01127CA02863}">
      <dsp:nvSpPr>
        <dsp:cNvPr id="0" name=""/>
        <dsp:cNvSpPr/>
      </dsp:nvSpPr>
      <dsp:spPr>
        <a:xfrm>
          <a:off x="1935566" y="517729"/>
          <a:ext cx="2148669" cy="859467"/>
        </a:xfrm>
        <a:prstGeom prst="chevron">
          <a:avLst/>
        </a:prstGeom>
        <a:solidFill>
          <a:srgbClr val="E7AD3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a:latin typeface="Verdana" panose="020B0604030504040204" pitchFamily="34" charset="0"/>
              <a:ea typeface="Verdana" panose="020B0604030504040204" pitchFamily="34" charset="0"/>
            </a:rPr>
            <a:t>92%</a:t>
          </a:r>
        </a:p>
      </dsp:txBody>
      <dsp:txXfrm>
        <a:off x="2365300" y="517729"/>
        <a:ext cx="1289202" cy="859467"/>
      </dsp:txXfrm>
    </dsp:sp>
    <dsp:sp modelId="{BBB39E5D-A603-46AD-9B53-56BD6768E313}">
      <dsp:nvSpPr>
        <dsp:cNvPr id="0" name=""/>
        <dsp:cNvSpPr/>
      </dsp:nvSpPr>
      <dsp:spPr>
        <a:xfrm>
          <a:off x="3869368" y="517729"/>
          <a:ext cx="2148669" cy="859467"/>
        </a:xfrm>
        <a:prstGeom prst="chevron">
          <a:avLst/>
        </a:prstGeom>
        <a:solidFill>
          <a:srgbClr val="EBB85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a:latin typeface="Verdana" panose="020B0604030504040204" pitchFamily="34" charset="0"/>
              <a:ea typeface="Verdana" panose="020B0604030504040204" pitchFamily="34" charset="0"/>
            </a:rPr>
            <a:t>&gt;95%</a:t>
          </a:r>
        </a:p>
      </dsp:txBody>
      <dsp:txXfrm>
        <a:off x="4299102" y="517729"/>
        <a:ext cx="1289202" cy="8594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9DB97-2132-400D-B49C-AB69848AA233}">
      <dsp:nvSpPr>
        <dsp:cNvPr id="0" name=""/>
        <dsp:cNvSpPr/>
      </dsp:nvSpPr>
      <dsp:spPr>
        <a:xfrm>
          <a:off x="1763" y="121612"/>
          <a:ext cx="2148668" cy="859467"/>
        </a:xfrm>
        <a:prstGeom prst="chevron">
          <a:avLst/>
        </a:prstGeom>
        <a:solidFill>
          <a:srgbClr val="D8304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a:latin typeface="Verdana" panose="020B0604030504040204" pitchFamily="34" charset="0"/>
              <a:ea typeface="Verdana" panose="020B0604030504040204" pitchFamily="34" charset="0"/>
            </a:rPr>
            <a:t>89%</a:t>
          </a:r>
        </a:p>
      </dsp:txBody>
      <dsp:txXfrm>
        <a:off x="431497" y="121612"/>
        <a:ext cx="1289201" cy="859467"/>
      </dsp:txXfrm>
    </dsp:sp>
    <dsp:sp modelId="{DABC4988-981F-47B3-A780-01127CA02863}">
      <dsp:nvSpPr>
        <dsp:cNvPr id="0" name=""/>
        <dsp:cNvSpPr/>
      </dsp:nvSpPr>
      <dsp:spPr>
        <a:xfrm>
          <a:off x="1935565" y="121612"/>
          <a:ext cx="2148668" cy="859467"/>
        </a:xfrm>
        <a:prstGeom prst="chevron">
          <a:avLst/>
        </a:prstGeom>
        <a:solidFill>
          <a:srgbClr val="E959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a:latin typeface="Verdana" panose="020B0604030504040204" pitchFamily="34" charset="0"/>
              <a:ea typeface="Verdana" panose="020B0604030504040204" pitchFamily="34" charset="0"/>
            </a:rPr>
            <a:t>87%</a:t>
          </a:r>
        </a:p>
      </dsp:txBody>
      <dsp:txXfrm>
        <a:off x="2365299" y="121612"/>
        <a:ext cx="1289201" cy="859467"/>
      </dsp:txXfrm>
    </dsp:sp>
    <dsp:sp modelId="{BBB39E5D-A603-46AD-9B53-56BD6768E313}">
      <dsp:nvSpPr>
        <dsp:cNvPr id="0" name=""/>
        <dsp:cNvSpPr/>
      </dsp:nvSpPr>
      <dsp:spPr>
        <a:xfrm>
          <a:off x="3869367" y="121612"/>
          <a:ext cx="2148668" cy="859467"/>
        </a:xfrm>
        <a:prstGeom prst="chevron">
          <a:avLst/>
        </a:prstGeom>
        <a:solidFill>
          <a:srgbClr val="F888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a:latin typeface="Verdana" panose="020B0604030504040204" pitchFamily="34" charset="0"/>
              <a:ea typeface="Verdana" panose="020B0604030504040204" pitchFamily="34" charset="0"/>
            </a:rPr>
            <a:t>95%</a:t>
          </a:r>
        </a:p>
      </dsp:txBody>
      <dsp:txXfrm>
        <a:off x="4299101" y="121612"/>
        <a:ext cx="1289201" cy="8594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9DB97-2132-400D-B49C-AB69848AA233}">
      <dsp:nvSpPr>
        <dsp:cNvPr id="0" name=""/>
        <dsp:cNvSpPr/>
      </dsp:nvSpPr>
      <dsp:spPr>
        <a:xfrm>
          <a:off x="2053" y="605918"/>
          <a:ext cx="2502247" cy="1000898"/>
        </a:xfrm>
        <a:prstGeom prst="chevron">
          <a:avLst/>
        </a:prstGeom>
        <a:solidFill>
          <a:srgbClr val="6062A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a:latin typeface="Verdana" panose="020B0604030504040204" pitchFamily="34" charset="0"/>
              <a:ea typeface="Verdana" panose="020B0604030504040204" pitchFamily="34" charset="0"/>
            </a:rPr>
            <a:t>79%</a:t>
          </a:r>
        </a:p>
      </dsp:txBody>
      <dsp:txXfrm>
        <a:off x="502502" y="605918"/>
        <a:ext cx="1501349" cy="1000898"/>
      </dsp:txXfrm>
    </dsp:sp>
    <dsp:sp modelId="{DABC4988-981F-47B3-A780-01127CA02863}">
      <dsp:nvSpPr>
        <dsp:cNvPr id="0" name=""/>
        <dsp:cNvSpPr/>
      </dsp:nvSpPr>
      <dsp:spPr>
        <a:xfrm>
          <a:off x="2254076" y="605918"/>
          <a:ext cx="2502247" cy="1000898"/>
        </a:xfrm>
        <a:prstGeom prst="chevron">
          <a:avLst/>
        </a:prstGeom>
        <a:solidFill>
          <a:srgbClr val="0060B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a:latin typeface="Verdana" panose="020B0604030504040204" pitchFamily="34" charset="0"/>
              <a:ea typeface="Verdana" panose="020B0604030504040204" pitchFamily="34" charset="0"/>
            </a:rPr>
            <a:t>78%</a:t>
          </a:r>
        </a:p>
      </dsp:txBody>
      <dsp:txXfrm>
        <a:off x="2754525" y="605918"/>
        <a:ext cx="1501349" cy="1000898"/>
      </dsp:txXfrm>
    </dsp:sp>
    <dsp:sp modelId="{BBB39E5D-A603-46AD-9B53-56BD6768E313}">
      <dsp:nvSpPr>
        <dsp:cNvPr id="0" name=""/>
        <dsp:cNvSpPr/>
      </dsp:nvSpPr>
      <dsp:spPr>
        <a:xfrm>
          <a:off x="4506098" y="605918"/>
          <a:ext cx="2502247" cy="1000898"/>
        </a:xfrm>
        <a:prstGeom prst="chevron">
          <a:avLst/>
        </a:prstGeom>
        <a:solidFill>
          <a:srgbClr val="3366F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a:latin typeface="Verdana" panose="020B0604030504040204" pitchFamily="34" charset="0"/>
              <a:ea typeface="Verdana" panose="020B0604030504040204" pitchFamily="34" charset="0"/>
            </a:rPr>
            <a:t>86%</a:t>
          </a:r>
        </a:p>
      </dsp:txBody>
      <dsp:txXfrm>
        <a:off x="5006547" y="605918"/>
        <a:ext cx="1501349" cy="100089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pPr>
              <a:defRPr/>
            </a:pPr>
            <a:fld id="{822EBAB3-EE9A-4846-9BA3-98230C20BECD}" type="datetimeFigureOut">
              <a:rPr lang="en-US"/>
              <a:pPr>
                <a:defRPr/>
              </a:pPr>
              <a:t>7/23/2019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pPr>
              <a:defRPr/>
            </a:pPr>
            <a:fld id="{B7ECFFE1-40E7-487C-882A-F5BD602C2CC1}" type="slidenum">
              <a:rPr lang="en-US"/>
              <a:pPr>
                <a:defRPr/>
              </a:pPr>
              <a:t>‹#›</a:t>
            </a:fld>
            <a:endParaRPr lang="en-US"/>
          </a:p>
        </p:txBody>
      </p:sp>
    </p:spTree>
    <p:extLst>
      <p:ext uri="{BB962C8B-B14F-4D97-AF65-F5344CB8AC3E}">
        <p14:creationId xmlns:p14="http://schemas.microsoft.com/office/powerpoint/2010/main" val="3813116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89A0B835-7407-4B50-B44D-B69BE83927D3}" type="datetimeFigureOut">
              <a:rPr lang="en-US"/>
              <a:pPr>
                <a:defRPr/>
              </a:pPr>
              <a:t>7/23/2019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388B16B9-C67B-4984-8793-79C0608B3E9E}" type="slidenum">
              <a:rPr lang="en-US"/>
              <a:pPr>
                <a:defRPr/>
              </a:pPr>
              <a:t>‹#›</a:t>
            </a:fld>
            <a:endParaRPr lang="en-US"/>
          </a:p>
        </p:txBody>
      </p:sp>
    </p:spTree>
    <p:extLst>
      <p:ext uri="{BB962C8B-B14F-4D97-AF65-F5344CB8AC3E}">
        <p14:creationId xmlns:p14="http://schemas.microsoft.com/office/powerpoint/2010/main" val="32488014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Thank you very much. It’s a pleasure to be here.</a:t>
            </a:r>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1</a:t>
            </a:fld>
            <a:endParaRPr lang="en-US"/>
          </a:p>
        </p:txBody>
      </p:sp>
    </p:spTree>
    <p:extLst>
      <p:ext uri="{BB962C8B-B14F-4D97-AF65-F5344CB8AC3E}">
        <p14:creationId xmlns:p14="http://schemas.microsoft.com/office/powerpoint/2010/main" val="1814177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We have seen some progress on this front, </a:t>
            </a:r>
            <a:r>
              <a:rPr lang="en-US" sz="1200" baseline="0" dirty="0"/>
              <a:t>including this recent article from the Economist highlighting that Botswana recently legalized gay sex.  But, according to UNAIDS 2019 data, 67 countries criminalize same-sex activity </a:t>
            </a:r>
            <a:r>
              <a:rPr lang="en-US" sz="1200" dirty="0"/>
              <a:t>mainly in Africa, the Middle East, and Russia. </a:t>
            </a:r>
            <a:endParaRPr lang="en-US"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10</a:t>
            </a:fld>
            <a:endParaRPr lang="en-US"/>
          </a:p>
        </p:txBody>
      </p:sp>
    </p:spTree>
    <p:extLst>
      <p:ext uri="{BB962C8B-B14F-4D97-AF65-F5344CB8AC3E}">
        <p14:creationId xmlns:p14="http://schemas.microsoft.com/office/powerpoint/2010/main" val="2159147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mn-lt"/>
              </a:rPr>
              <a:t>I want to end the barriers section with showing how these barriers</a:t>
            </a:r>
            <a:r>
              <a:rPr lang="en-US" sz="1200" baseline="0" dirty="0">
                <a:latin typeface="+mn-lt"/>
              </a:rPr>
              <a:t> to care have effects on outcomes for patients. This was a study we did in South Africa looking at self-reported barriers to care at the time of HIV testing  in categories like service delivery or financial barriers.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mn-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mn-lt"/>
              </a:rPr>
              <a:t>We found that nearly ¼ of people reported more</a:t>
            </a:r>
            <a:r>
              <a:rPr lang="en-US" sz="1200" baseline="0" dirty="0">
                <a:latin typeface="+mn-lt"/>
              </a:rPr>
              <a:t> than 3 barriers. By one year, 13% of participants had died. Even when controlling for known risk factors for death like CD4 count and TB, </a:t>
            </a:r>
            <a:r>
              <a:rPr lang="en-US" sz="1200" dirty="0">
                <a:latin typeface="+mn-lt"/>
              </a:rPr>
              <a:t>people reporting</a:t>
            </a:r>
            <a:r>
              <a:rPr lang="en-US" sz="1200" baseline="0" dirty="0">
                <a:latin typeface="+mn-lt"/>
              </a:rPr>
              <a:t> </a:t>
            </a:r>
            <a:r>
              <a:rPr lang="en-US" sz="1200" dirty="0">
                <a:latin typeface="+mn-lt"/>
              </a:rPr>
              <a:t>&gt;3 barriers were nearly twice as likely to die by</a:t>
            </a:r>
            <a:r>
              <a:rPr lang="en-US" sz="1200" baseline="0" dirty="0">
                <a:latin typeface="+mn-lt"/>
              </a:rPr>
              <a:t> 12 months compared to those with no barriers; this relationship remained true over 5 years of follow up. So, people can tell us that they are experiencing barriers to health care which can predict poor outcomes and which need to be intervention targets. </a:t>
            </a:r>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11</a:t>
            </a:fld>
            <a:endParaRPr lang="en-US"/>
          </a:p>
        </p:txBody>
      </p:sp>
    </p:spTree>
    <p:extLst>
      <p:ext uri="{BB962C8B-B14F-4D97-AF65-F5344CB8AC3E}">
        <p14:creationId xmlns:p14="http://schemas.microsoft.com/office/powerpoint/2010/main" val="353781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Turning to interventions, I am now going to transition from barriers to testing and linkage,</a:t>
            </a:r>
            <a:r>
              <a:rPr lang="en-US" baseline="0" dirty="0"/>
              <a:t> to talking about HIV testing innovations that attempt to overcome some of these barriers and appeal to populations who are less likely to know their HIV status.</a:t>
            </a:r>
            <a:endParaRPr lang="en-US"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12</a:t>
            </a:fld>
            <a:endParaRPr lang="en-US"/>
          </a:p>
        </p:txBody>
      </p:sp>
    </p:spTree>
    <p:extLst>
      <p:ext uri="{BB962C8B-B14F-4D97-AF65-F5344CB8AC3E}">
        <p14:creationId xmlns:p14="http://schemas.microsoft.com/office/powerpoint/2010/main" val="2996980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Testing</a:t>
            </a:r>
            <a:r>
              <a:rPr lang="en-US" baseline="0" dirty="0"/>
              <a:t> people for HIV at health facilities has been a critical part of efforts to increase HIV knowledge and awareness. But what about people who don’t come to facilities? We know that community based testing reaches some groups better than testing in facilities.  </a:t>
            </a:r>
            <a:r>
              <a:rPr lang="en-US" dirty="0"/>
              <a:t>Community testing includes testing outside of health facilities, like</a:t>
            </a:r>
            <a:r>
              <a:rPr lang="en-US" baseline="0" dirty="0"/>
              <a:t> </a:t>
            </a:r>
            <a:r>
              <a:rPr lang="en-US" dirty="0"/>
              <a:t>being</a:t>
            </a:r>
            <a:r>
              <a:rPr lang="en-US" baseline="0" dirty="0"/>
              <a:t> tested at home by a counselor, self </a:t>
            </a:r>
            <a:r>
              <a:rPr lang="en-US" baseline="0" dirty="0" smtClean="0"/>
              <a:t>testing</a:t>
            </a:r>
            <a:r>
              <a:rPr lang="en-US" dirty="0" smtClean="0"/>
              <a:t>, </a:t>
            </a:r>
            <a:r>
              <a:rPr lang="en-US" dirty="0"/>
              <a:t>mobile testing at communit</a:t>
            </a:r>
            <a:r>
              <a:rPr lang="en-US" baseline="0" dirty="0"/>
              <a:t>y venues</a:t>
            </a:r>
            <a:r>
              <a:rPr lang="en-US" dirty="0"/>
              <a:t>, testing</a:t>
            </a:r>
            <a:r>
              <a:rPr lang="en-US" baseline="0" dirty="0"/>
              <a:t> </a:t>
            </a:r>
            <a:r>
              <a:rPr lang="en-US" baseline="0" dirty="0" smtClean="0"/>
              <a:t>at health </a:t>
            </a:r>
            <a:r>
              <a:rPr lang="en-US" baseline="0" dirty="0"/>
              <a:t>campaigns.</a:t>
            </a:r>
            <a:r>
              <a:rPr lang="en-US" dirty="0"/>
              <a:t> In a meta-analysis, men, young adults, and first time testers were more likely to be reached by</a:t>
            </a:r>
            <a:r>
              <a:rPr lang="en-US" baseline="0" dirty="0"/>
              <a:t> </a:t>
            </a:r>
            <a:r>
              <a:rPr lang="en-US" dirty="0"/>
              <a:t>community-based HIV testing than facility testing. Community-based testing overcomes some of the structural barriers of</a:t>
            </a:r>
            <a:r>
              <a:rPr lang="en-US" baseline="0" dirty="0"/>
              <a:t> deciding to attend a clinic, transport, distance, and also may overcome stigma by normalizing testing. Lets look at some of these community testing methods in more detail.</a:t>
            </a:r>
            <a:endParaRPr lang="en-US" dirty="0"/>
          </a:p>
        </p:txBody>
      </p:sp>
      <p:sp>
        <p:nvSpPr>
          <p:cNvPr id="4" name="Slide Number Placeholder 3"/>
          <p:cNvSpPr>
            <a:spLocks noGrp="1"/>
          </p:cNvSpPr>
          <p:nvPr>
            <p:ph type="sldNum" sz="quarter" idx="5"/>
          </p:nvPr>
        </p:nvSpPr>
        <p:spPr/>
        <p:txBody>
          <a:bodyPr/>
          <a:lstStyle/>
          <a:p>
            <a:pPr>
              <a:defRPr/>
            </a:pPr>
            <a:fld id="{388B16B9-C67B-4984-8793-79C0608B3E9E}" type="slidenum">
              <a:rPr lang="en-US" smtClean="0"/>
              <a:pPr>
                <a:defRPr/>
              </a:pPr>
              <a:t>13</a:t>
            </a:fld>
            <a:endParaRPr lang="en-US"/>
          </a:p>
        </p:txBody>
      </p:sp>
    </p:spTree>
    <p:extLst>
      <p:ext uri="{BB962C8B-B14F-4D97-AF65-F5344CB8AC3E}">
        <p14:creationId xmlns:p14="http://schemas.microsoft.com/office/powerpoint/2010/main" val="3895491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effectLst/>
              </a:rPr>
              <a:t>This is a study that we did about mobile HIV testing in Durban South Africa in Umlazi township (outlined in gray on this map), comparing mobile testers, tested at community venues like markets and taxi stands to clinic testers. </a:t>
            </a:r>
            <a:endParaRPr lang="en-US" dirty="0">
              <a:effectLst/>
            </a:endParaRPr>
          </a:p>
          <a:p>
            <a:r>
              <a:rPr lang="en-US" sz="1200" kern="1200" dirty="0">
                <a:solidFill>
                  <a:schemeClr val="tx1"/>
                </a:solidFill>
                <a:effectLst/>
                <a:latin typeface="+mn-lt"/>
                <a:ea typeface="+mn-ea"/>
                <a:cs typeface="+mn-cs"/>
              </a:rPr>
              <a:t>We found that mobile testers were younger, more likely to be male, to have higher CD4 counts and tested further from home than those tested at clinic. Mobile testing</a:t>
            </a:r>
            <a:r>
              <a:rPr lang="en-US" sz="1200" kern="1200" baseline="0" dirty="0">
                <a:solidFill>
                  <a:schemeClr val="tx1"/>
                </a:solidFill>
                <a:effectLst/>
                <a:latin typeface="+mn-lt"/>
                <a:ea typeface="+mn-ea"/>
                <a:cs typeface="+mn-cs"/>
              </a:rPr>
              <a:t> can help identify where in the community we should be looking for these </a:t>
            </a:r>
            <a:r>
              <a:rPr lang="en-US" sz="1200" kern="1200" baseline="0" dirty="0" smtClean="0">
                <a:solidFill>
                  <a:schemeClr val="tx1"/>
                </a:solidFill>
                <a:effectLst/>
                <a:latin typeface="+mn-lt"/>
                <a:ea typeface="+mn-ea"/>
                <a:cs typeface="+mn-cs"/>
              </a:rPr>
              <a:t>harder </a:t>
            </a:r>
            <a:r>
              <a:rPr lang="en-US" sz="1200" kern="1200" baseline="0" dirty="0">
                <a:solidFill>
                  <a:schemeClr val="tx1"/>
                </a:solidFill>
                <a:effectLst/>
                <a:latin typeface="+mn-lt"/>
                <a:ea typeface="+mn-ea"/>
                <a:cs typeface="+mn-cs"/>
              </a:rPr>
              <a:t>to reach populations. You can see on the map the circles represent testing locations with a range of HIV </a:t>
            </a:r>
            <a:r>
              <a:rPr lang="en-US" sz="1200" kern="1200" baseline="0" dirty="0" err="1">
                <a:solidFill>
                  <a:schemeClr val="tx1"/>
                </a:solidFill>
                <a:effectLst/>
                <a:latin typeface="+mn-lt"/>
                <a:ea typeface="+mn-ea"/>
                <a:cs typeface="+mn-cs"/>
              </a:rPr>
              <a:t>prevalences</a:t>
            </a:r>
            <a:r>
              <a:rPr lang="en-US" sz="1200" kern="1200" baseline="0" dirty="0">
                <a:solidFill>
                  <a:schemeClr val="tx1"/>
                </a:solidFill>
                <a:effectLst/>
                <a:latin typeface="+mn-lt"/>
                <a:ea typeface="+mn-ea"/>
                <a:cs typeface="+mn-cs"/>
              </a:rPr>
              <a:t>. </a:t>
            </a:r>
            <a:r>
              <a:rPr lang="en-US" baseline="0" dirty="0">
                <a:effectLst/>
              </a:rPr>
              <a:t>We found that commercial zones and transport hubs had the highest yield for finding new cases. Mobile testing may overcome some structural barriers and stigma related to clinic visits. We’ll come back to mobile testing later when we talk about linkage strategies. </a:t>
            </a:r>
          </a:p>
          <a:p>
            <a:endParaRPr lang="en-US" baseline="0" dirty="0">
              <a:effectLst/>
            </a:endParaRPr>
          </a:p>
          <a:p>
            <a:endParaRPr lang="en-US" dirty="0">
              <a:effectLst/>
            </a:endParaRPr>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14</a:t>
            </a:fld>
            <a:endParaRPr lang="en-US"/>
          </a:p>
        </p:txBody>
      </p:sp>
    </p:spTree>
    <p:extLst>
      <p:ext uri="{BB962C8B-B14F-4D97-AF65-F5344CB8AC3E}">
        <p14:creationId xmlns:p14="http://schemas.microsoft.com/office/powerpoint/2010/main" val="2837239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en-US" dirty="0"/>
              <a:t>Another area of great interest is HIV self</a:t>
            </a:r>
            <a:r>
              <a:rPr lang="en-US" baseline="0" dirty="0"/>
              <a:t> testing. </a:t>
            </a:r>
            <a:r>
              <a:rPr lang="en-US" dirty="0"/>
              <a:t>This is</a:t>
            </a:r>
            <a:r>
              <a:rPr lang="en-US" baseline="0" dirty="0"/>
              <a:t> a way of empowering people by allowing them to perform their own HIV test. </a:t>
            </a:r>
            <a:r>
              <a:rPr lang="en-US" dirty="0"/>
              <a:t>The STAR  initiative</a:t>
            </a:r>
            <a:r>
              <a:rPr lang="en-US" baseline="0" dirty="0"/>
              <a:t> in Malawi, Zambia, Zimbabwe really spurred WHO to recommend HIVST in its 2016 guidance. STAR distributed over 600,000 </a:t>
            </a:r>
            <a:r>
              <a:rPr lang="en-US" baseline="0" dirty="0" err="1"/>
              <a:t>oraquick</a:t>
            </a:r>
            <a:r>
              <a:rPr lang="en-US" baseline="0" dirty="0"/>
              <a:t> HIVST kits, mainly through community venues. </a:t>
            </a:r>
          </a:p>
          <a:p>
            <a:pPr defTabSz="931774">
              <a:defRPr/>
            </a:pPr>
            <a:endParaRPr lang="en-US" baseline="0" dirty="0"/>
          </a:p>
          <a:p>
            <a:pPr defTabSz="931774">
              <a:defRPr/>
            </a:pPr>
            <a:r>
              <a:rPr lang="en-US" baseline="0" dirty="0"/>
              <a:t>They were able to reach men, people ages 16-24, and first-time testers better than we traditionally do in facilities. The HIV prevalence was lower among self-testers than those tested in facilities, but still </a:t>
            </a:r>
            <a:r>
              <a:rPr lang="en-US" baseline="0" dirty="0" err="1"/>
              <a:t>substanial</a:t>
            </a:r>
            <a:r>
              <a:rPr lang="en-US" baseline="0" dirty="0"/>
              <a:t>. This method may appeal to lower risk individuals. Could be useful for national testing campaign, catch up campaigns for areas with low testing coverage, or for people that may need frequent testing but are not willing to visit facilities.  </a:t>
            </a:r>
            <a:endParaRPr lang="en-US"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15</a:t>
            </a:fld>
            <a:endParaRPr lang="en-US"/>
          </a:p>
        </p:txBody>
      </p:sp>
    </p:spTree>
    <p:extLst>
      <p:ext uri="{BB962C8B-B14F-4D97-AF65-F5344CB8AC3E}">
        <p14:creationId xmlns:p14="http://schemas.microsoft.com/office/powerpoint/2010/main" val="1226959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One way of reaching people is through their social network</a:t>
            </a:r>
            <a:r>
              <a:rPr lang="en-US" baseline="0" dirty="0"/>
              <a:t>. This is a study of Blued </a:t>
            </a:r>
            <a:r>
              <a:rPr lang="mr-IN" baseline="0" dirty="0"/>
              <a:t>–</a:t>
            </a:r>
            <a:r>
              <a:rPr lang="en-US" baseline="0" dirty="0"/>
              <a:t> the largest gay dating and social networking app in the world with 40 million users, mainly in China. Blued launched an HIV testing campaign that included a one time mass message push notification, banner ads, and an embedded HIV testing appointment platform. After campaign launched in March 2015, shown by the purple line, HIV testing volume increased dramatically at the 6 Blued drop in centers in Beijing</a:t>
            </a:r>
            <a:r>
              <a:rPr lang="mr-IN" baseline="0" dirty="0"/>
              <a:t>–</a:t>
            </a:r>
            <a:r>
              <a:rPr lang="en-US" baseline="0" dirty="0"/>
              <a:t> with an HIV prevalence of nearly 5%.</a:t>
            </a:r>
          </a:p>
          <a:p>
            <a:r>
              <a:rPr lang="en-US" baseline="0" dirty="0"/>
              <a:t>So this is a way of finding a more “hidden” </a:t>
            </a:r>
            <a:r>
              <a:rPr lang="en-US" baseline="0" dirty="0" err="1"/>
              <a:t>populatios</a:t>
            </a:r>
            <a:r>
              <a:rPr lang="en-US" baseline="0" dirty="0"/>
              <a:t> by using a social media app that they have already embraced. This idea has been extending by others to incorporating key populations for distributing HIV self test kits to their own social network as a way of overcoming stigma and medical mistrust. </a:t>
            </a:r>
          </a:p>
          <a:p>
            <a:endParaRPr lang="en-US"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16</a:t>
            </a:fld>
            <a:endParaRPr lang="en-US"/>
          </a:p>
        </p:txBody>
      </p:sp>
    </p:spTree>
    <p:extLst>
      <p:ext uri="{BB962C8B-B14F-4D97-AF65-F5344CB8AC3E}">
        <p14:creationId xmlns:p14="http://schemas.microsoft.com/office/powerpoint/2010/main" val="2116312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a:t>
            </a:r>
            <a:r>
              <a:rPr lang="en-US" baseline="0" dirty="0"/>
              <a:t> final testing method that I want to touch on is assisted partner notification. Despite some initial concerns, this does appear acceptable. In this model people newly diagnosed with HIV like the yellow man in the middle of the circle, identify their contacts, be they sexual contacts, injection partners, or biologic children, and then the person is assisted in offering HIV testing to those contacts. In a systematic review done by the WHO, they found that compared to passive referral, with assisted partner notification there was a 1.5 times increase in the uptake of HIV testing, a 1.5 times increase in partners found to be HIV-infected, and also a 3.7 times increase in linkage to care for partners.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Assisted partner notification may be particularly helpful in countries with low HIV testing coverage where partners are less likely to undergo facility-based or other community testing.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r>
              <a:rPr lang="en-US" baseline="0" dirty="0"/>
              <a:t>While few</a:t>
            </a:r>
            <a:r>
              <a:rPr lang="en-US" dirty="0"/>
              <a:t> instances of violence or harm</a:t>
            </a:r>
            <a:r>
              <a:rPr lang="en-US" baseline="0" dirty="0"/>
              <a:t> were seen in this review, many studies exclude women with a recent history of intimate partner violence so social harms will still need to be monitored as this practice becomes more widely adopted. </a:t>
            </a:r>
            <a:endParaRPr lang="en-US" baseline="0" dirty="0">
              <a:solidFill>
                <a:srgbClr val="FF0000"/>
              </a:solidFill>
            </a:endParaRPr>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17</a:t>
            </a:fld>
            <a:endParaRPr lang="en-US"/>
          </a:p>
        </p:txBody>
      </p:sp>
    </p:spTree>
    <p:extLst>
      <p:ext uri="{BB962C8B-B14F-4D97-AF65-F5344CB8AC3E}">
        <p14:creationId xmlns:p14="http://schemas.microsoft.com/office/powerpoint/2010/main" val="3683341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Now I am</a:t>
            </a:r>
            <a:r>
              <a:rPr lang="en-US" baseline="0" dirty="0"/>
              <a:t> </a:t>
            </a:r>
            <a:r>
              <a:rPr lang="en-US" dirty="0"/>
              <a:t>going to turn to strategies to improve linkage to HIV care, that attempt</a:t>
            </a:r>
            <a:r>
              <a:rPr lang="en-US" baseline="0" dirty="0"/>
              <a:t> to overcome barriers to linkage and to appeal to harder to reach populations. </a:t>
            </a:r>
            <a:endParaRPr lang="en-US"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18</a:t>
            </a:fld>
            <a:endParaRPr lang="en-US"/>
          </a:p>
        </p:txBody>
      </p:sp>
    </p:spTree>
    <p:extLst>
      <p:ext uri="{BB962C8B-B14F-4D97-AF65-F5344CB8AC3E}">
        <p14:creationId xmlns:p14="http://schemas.microsoft.com/office/powerpoint/2010/main" val="3068759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 think one of the tensions</a:t>
            </a:r>
            <a:r>
              <a:rPr lang="en-US" baseline="0" dirty="0"/>
              <a:t> here is that while community based HIV testing can be very appealing to people, it can also create an extra burden to actually be able to link people to care that may be based in the facility. </a:t>
            </a:r>
            <a:r>
              <a:rPr lang="en-US" dirty="0"/>
              <a:t>In this figure from a meta analysis examining home and campaign-based HIV testing, only 26% of those newly diagnosed with HIV in home and community campaigns</a:t>
            </a:r>
            <a:r>
              <a:rPr lang="en-US" baseline="0" dirty="0"/>
              <a:t> </a:t>
            </a:r>
            <a:r>
              <a:rPr lang="en-US" dirty="0"/>
              <a:t>visited an ART clinic compared to 61% with facility based testing. The exception to that,</a:t>
            </a:r>
            <a:r>
              <a:rPr lang="en-US" baseline="0" dirty="0"/>
              <a:t> is in the middle circle, which was home and campaign testing combined  with </a:t>
            </a:r>
            <a:r>
              <a:rPr lang="en-US" dirty="0"/>
              <a:t>facilitated linkage</a:t>
            </a:r>
            <a:r>
              <a:rPr lang="en-US" baseline="0" dirty="0"/>
              <a:t> interventions which had a high rate of linkage. </a:t>
            </a:r>
          </a:p>
          <a:p>
            <a:endParaRPr lang="en-US" dirty="0"/>
          </a:p>
          <a:p>
            <a:r>
              <a:rPr lang="en-US" dirty="0"/>
              <a:t>So, while community methods for testing are appealing and may reach people that are otherwise difficult to reach,</a:t>
            </a:r>
            <a:r>
              <a:rPr lang="en-US" baseline="0" dirty="0"/>
              <a:t> facilitated linkage </a:t>
            </a:r>
            <a:r>
              <a:rPr lang="en-US" dirty="0"/>
              <a:t>strategies are needed to ensure that this testing leads to linkage care and ART initiation.</a:t>
            </a:r>
            <a:r>
              <a:rPr lang="en-US" baseline="0" dirty="0"/>
              <a: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88B16B9-C67B-4984-8793-79C0608B3E9E}" type="slidenum">
              <a:rPr lang="en-US" smtClean="0"/>
              <a:pPr>
                <a:defRPr/>
              </a:pPr>
              <a:t>19</a:t>
            </a:fld>
            <a:endParaRPr lang="en-US"/>
          </a:p>
        </p:txBody>
      </p:sp>
    </p:spTree>
    <p:extLst>
      <p:ext uri="{BB962C8B-B14F-4D97-AF65-F5344CB8AC3E}">
        <p14:creationId xmlns:p14="http://schemas.microsoft.com/office/powerpoint/2010/main" val="121583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a:t>
            </a:r>
            <a:r>
              <a:rPr lang="en-US" baseline="0" dirty="0"/>
              <a:t> am going to be speaking today about g</a:t>
            </a:r>
            <a:r>
              <a:rPr lang="en-US" dirty="0"/>
              <a:t>lobal progress toward</a:t>
            </a:r>
            <a:r>
              <a:rPr lang="en-US" baseline="0" dirty="0"/>
              <a:t> HIV</a:t>
            </a:r>
            <a:r>
              <a:rPr lang="en-US" dirty="0"/>
              <a:t> testing and</a:t>
            </a:r>
            <a:r>
              <a:rPr lang="en-US" baseline="0" dirty="0"/>
              <a:t> linkage to care goals </a:t>
            </a:r>
            <a:r>
              <a:rPr lang="mr-IN" baseline="0" dirty="0"/>
              <a:t>–</a:t>
            </a:r>
            <a:r>
              <a:rPr lang="en-US" baseline="0" dirty="0"/>
              <a:t> the first two “90”s</a:t>
            </a:r>
          </a:p>
          <a:p>
            <a:r>
              <a:rPr lang="en-US" baseline="0" dirty="0"/>
              <a:t>Then, I am going to talk about barriers to progress and their impact on HIV testing and linkage</a:t>
            </a:r>
          </a:p>
          <a:p>
            <a:r>
              <a:rPr lang="en-US" baseline="0" dirty="0"/>
              <a:t>I’ll show some examples of recent novel testing approaches to try to overcome these barriers and then some novel linkage solutions</a:t>
            </a:r>
            <a:r>
              <a:rPr lang="mr-IN" baseline="0" dirty="0"/>
              <a:t>–</a:t>
            </a:r>
            <a:r>
              <a:rPr lang="en-US" baseline="0" dirty="0"/>
              <a:t>and finally some conclusions and what’s next for areas that need more work. </a:t>
            </a:r>
          </a:p>
          <a:p>
            <a:endParaRPr lang="en-US"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2</a:t>
            </a:fld>
            <a:endParaRPr lang="en-US"/>
          </a:p>
        </p:txBody>
      </p:sp>
    </p:spTree>
    <p:extLst>
      <p:ext uri="{BB962C8B-B14F-4D97-AF65-F5344CB8AC3E}">
        <p14:creationId xmlns:p14="http://schemas.microsoft.com/office/powerpoint/2010/main" val="1789883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what are some linkage strategies? In</a:t>
            </a:r>
            <a:r>
              <a:rPr lang="en-US" baseline="0" dirty="0"/>
              <a:t> San Francisco they have taken a real systems-wide approach in their Getting to Zero Initiative. This is a </a:t>
            </a:r>
            <a:r>
              <a:rPr lang="en-US" dirty="0"/>
              <a:t>Rapid ART program where</a:t>
            </a:r>
            <a:r>
              <a:rPr lang="en-US" baseline="0" dirty="0"/>
              <a:t> they have</a:t>
            </a:r>
            <a:r>
              <a:rPr lang="en-US" dirty="0"/>
              <a:t> created</a:t>
            </a:r>
            <a:r>
              <a:rPr lang="en-US" baseline="0" dirty="0"/>
              <a:t> HIV testing “hubs” with community partners around the city where people newly diagnosed or out of care get expedited ART initiation and linkage to medical homes. Using Linkage navigators and standardized operating procedures throughout the city they were able to shorten the number of days from diagnosis to first visit from 8 to 4 days and from 1</a:t>
            </a:r>
            <a:r>
              <a:rPr lang="en-US" baseline="30000" dirty="0"/>
              <a:t>st</a:t>
            </a:r>
            <a:r>
              <a:rPr lang="en-US" baseline="0" dirty="0"/>
              <a:t> visit to ART start from 27 to 0 days, between 2013 and 2017. T</a:t>
            </a:r>
            <a:r>
              <a:rPr lang="en-US" dirty="0"/>
              <a:t>his has</a:t>
            </a:r>
            <a:r>
              <a:rPr lang="en-US" baseline="0" dirty="0"/>
              <a:t> resulted in a decline in new HIV diagnoses in San Francisco over the same period. This strategy may overcome structural and financial barriers as well as healthcare related stigma.</a:t>
            </a:r>
            <a:r>
              <a:rPr lang="en-US" dirty="0"/>
              <a:t> We</a:t>
            </a:r>
            <a:r>
              <a:rPr lang="en-US" baseline="0" dirty="0"/>
              <a:t> h</a:t>
            </a:r>
            <a:r>
              <a:rPr lang="en-US" dirty="0"/>
              <a:t>ave seen good results with same day testing and ART initiation in clinic-based settings in studies in Haiti and South Africa as well. </a:t>
            </a:r>
          </a:p>
          <a:p>
            <a:endParaRPr lang="en-US" baseline="0"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20</a:t>
            </a:fld>
            <a:endParaRPr lang="en-US"/>
          </a:p>
        </p:txBody>
      </p:sp>
    </p:spTree>
    <p:extLst>
      <p:ext uri="{BB962C8B-B14F-4D97-AF65-F5344CB8AC3E}">
        <p14:creationId xmlns:p14="http://schemas.microsoft.com/office/powerpoint/2010/main" val="3195049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What about initiating</a:t>
            </a:r>
            <a:r>
              <a:rPr lang="en-US" baseline="0" dirty="0"/>
              <a:t> </a:t>
            </a:r>
            <a:r>
              <a:rPr lang="en-US" dirty="0"/>
              <a:t>ART in an expedited fashion </a:t>
            </a:r>
            <a:r>
              <a:rPr lang="en-US" baseline="0" dirty="0"/>
              <a:t>at home</a:t>
            </a:r>
            <a:r>
              <a:rPr lang="en-US" dirty="0"/>
              <a:t>? The CASCADE trial</a:t>
            </a:r>
            <a:r>
              <a:rPr lang="en-US" baseline="0" dirty="0"/>
              <a:t> was the first trial to assess same day ART initiation outside of a health facility. I</a:t>
            </a:r>
            <a:r>
              <a:rPr lang="en-US" dirty="0"/>
              <a:t>n this</a:t>
            </a:r>
            <a:r>
              <a:rPr lang="en-US" baseline="0" dirty="0"/>
              <a:t> study, </a:t>
            </a:r>
            <a:r>
              <a:rPr lang="en-US" dirty="0"/>
              <a:t>people testing at home in rural Lesotho were</a:t>
            </a:r>
            <a:r>
              <a:rPr lang="en-US" baseline="0" dirty="0"/>
              <a:t> randomized to either same day ART initiation at home by a trained team of nurse and lay counselors  or usual care, which involved referral to health care facilities. When they looked at their primary outcome, </a:t>
            </a:r>
            <a:r>
              <a:rPr lang="en-US" dirty="0"/>
              <a:t>same</a:t>
            </a:r>
            <a:r>
              <a:rPr lang="en-US" baseline="0" dirty="0"/>
              <a:t> day ART initiators were more likely to have linked to care at 90 days, </a:t>
            </a:r>
            <a:r>
              <a:rPr lang="en-US" dirty="0"/>
              <a:t>69% in same-day group vs 43%, suggesting that starting ART at home and helping people make the transition to ongoing ART care in facilities is promising.</a:t>
            </a:r>
            <a:r>
              <a:rPr lang="en-US" baseline="0" dirty="0"/>
              <a:t> </a:t>
            </a:r>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21</a:t>
            </a:fld>
            <a:endParaRPr lang="en-US"/>
          </a:p>
        </p:txBody>
      </p:sp>
    </p:spTree>
    <p:extLst>
      <p:ext uri="{BB962C8B-B14F-4D97-AF65-F5344CB8AC3E}">
        <p14:creationId xmlns:p14="http://schemas.microsoft.com/office/powerpoint/2010/main" val="3599961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Initiating</a:t>
            </a:r>
            <a:r>
              <a:rPr lang="en-US" baseline="0" dirty="0"/>
              <a:t> ART outside of clinic has </a:t>
            </a:r>
            <a:r>
              <a:rPr lang="en-US" dirty="0"/>
              <a:t>applications for key populations as well. This is a study in</a:t>
            </a:r>
            <a:r>
              <a:rPr lang="en-US" baseline="0" dirty="0"/>
              <a:t> </a:t>
            </a:r>
            <a:r>
              <a:rPr lang="en-US" dirty="0"/>
              <a:t>FSW who we know</a:t>
            </a:r>
            <a:r>
              <a:rPr lang="en-US" baseline="0" dirty="0"/>
              <a:t> have high barriers to care </a:t>
            </a:r>
            <a:r>
              <a:rPr lang="en-US" dirty="0"/>
              <a:t>in facilities,</a:t>
            </a:r>
            <a:r>
              <a:rPr lang="en-US" baseline="0" dirty="0"/>
              <a:t> in which they went beyond not only initiating ART outside of the healthcare facility, but providing ongoing ART care for FSW in the community. </a:t>
            </a:r>
            <a:endParaRPr lang="en-US" dirty="0"/>
          </a:p>
          <a:p>
            <a:endParaRPr lang="en-US" dirty="0"/>
          </a:p>
          <a:p>
            <a:r>
              <a:rPr lang="en-US" dirty="0"/>
              <a:t>This was a study in Tanzania where community based teams offered mobile and home HIV testing</a:t>
            </a:r>
            <a:r>
              <a:rPr lang="en-US" baseline="0" dirty="0"/>
              <a:t> to FSW </a:t>
            </a:r>
            <a:r>
              <a:rPr lang="mr-IN" baseline="0" dirty="0"/>
              <a:t>–</a:t>
            </a:r>
            <a:r>
              <a:rPr lang="en-US" baseline="0" dirty="0"/>
              <a:t> in the intervention district participants were also offered ART on an ongoing basis at a convenient community location of *their choice*, compared to the comparison district where people were referred to healthcare facilities. When they looked at linkage to care, ART interruptions and rates of internalized stigma, all of these were significantly better in people in the intervention district than the comparison district, suggesting that community-based ART initiation and ongoing ART dispensing for key populations may be a strategy for overcoming stigma and giving key populations more autonomy. </a:t>
            </a:r>
            <a:endParaRPr lang="en-US"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22</a:t>
            </a:fld>
            <a:endParaRPr lang="en-US"/>
          </a:p>
        </p:txBody>
      </p:sp>
    </p:spTree>
    <p:extLst>
      <p:ext uri="{BB962C8B-B14F-4D97-AF65-F5344CB8AC3E}">
        <p14:creationId xmlns:p14="http://schemas.microsoft.com/office/powerpoint/2010/main" val="2060286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What about linking after self testing? There is a lot of concern about people testing at home and whether they</a:t>
            </a:r>
            <a:r>
              <a:rPr lang="en-US" baseline="0" dirty="0"/>
              <a:t> will still link to facilities. </a:t>
            </a:r>
            <a:r>
              <a:rPr lang="en-US" dirty="0"/>
              <a:t>This is a study of linkage after self-testing for male partners of women in ANC in Malawi using incentives. Women were enrolled </a:t>
            </a:r>
            <a:r>
              <a:rPr lang="en-US" baseline="0" dirty="0"/>
              <a:t>in antenatal clinic and randomized to standard of care (including letter inviting partners to test) or one of 5 intervention arms all with two HIVST kits for partners: either ST kits alone, ST kits plus varying financial incentives, or self test kits with a phone call reminder. The primary outcome was proportion of male partners with evidence of testing and linkage to care or prevention within 28 days.</a:t>
            </a:r>
          </a:p>
          <a:p>
            <a:endParaRPr lang="en-US" baseline="0" dirty="0"/>
          </a:p>
          <a:p>
            <a:r>
              <a:rPr lang="en-US" baseline="0" dirty="0"/>
              <a:t>Overall, only 28.8% of male partners had tested and were linked to treatment or prevention services. However, </a:t>
            </a:r>
            <a:r>
              <a:rPr lang="en-US" sz="1200" b="0" i="0" u="none" strike="noStrike" kern="1200" baseline="0" dirty="0">
                <a:solidFill>
                  <a:schemeClr val="tx1"/>
                </a:solidFill>
                <a:latin typeface="+mn-lt"/>
                <a:ea typeface="+mn-ea"/>
                <a:cs typeface="+mn-cs"/>
              </a:rPr>
              <a:t>Rates of reaching the linkage outcome after self-testing with 3 and 10 dollar incentives and self-testing with a reminder were statistically significantly increased c/t standard of care, with self-test plus $10 group having about 52% linkage.</a:t>
            </a:r>
            <a:endParaRPr lang="en-US" baseline="0" dirty="0"/>
          </a:p>
          <a:p>
            <a:endParaRPr lang="en-US" baseline="0" dirty="0"/>
          </a:p>
          <a:p>
            <a:r>
              <a:rPr lang="en-US" baseline="0" dirty="0"/>
              <a:t>This study suggests that for men, incentives may be useful for helping them stay in the care cascade. Incentives may help provide tangible benefits to testing and linkage and offset some of the real costs associated with missing work, but I would say overall in the literature that evidence for financial incentives has been mixed and we need to know more about how best to structure them for maximum benefit. </a:t>
            </a:r>
          </a:p>
          <a:p>
            <a:endParaRPr lang="en-US" baseline="0"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23</a:t>
            </a:fld>
            <a:endParaRPr lang="en-US"/>
          </a:p>
        </p:txBody>
      </p:sp>
    </p:spTree>
    <p:extLst>
      <p:ext uri="{BB962C8B-B14F-4D97-AF65-F5344CB8AC3E}">
        <p14:creationId xmlns:p14="http://schemas.microsoft.com/office/powerpoint/2010/main" val="1115763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While there are</a:t>
            </a:r>
            <a:r>
              <a:rPr lang="en-US" baseline="0" dirty="0"/>
              <a:t> m</a:t>
            </a:r>
            <a:r>
              <a:rPr lang="en-US" dirty="0"/>
              <a:t>any studies</a:t>
            </a:r>
            <a:r>
              <a:rPr lang="en-US" baseline="0" dirty="0"/>
              <a:t> related to </a:t>
            </a:r>
            <a:r>
              <a:rPr lang="en-US" dirty="0"/>
              <a:t>HIV TESTING strategies</a:t>
            </a:r>
            <a:r>
              <a:rPr lang="en-US" baseline="0" dirty="0"/>
              <a:t> for adolescents, </a:t>
            </a:r>
            <a:r>
              <a:rPr lang="en-US" dirty="0"/>
              <a:t>ther</a:t>
            </a:r>
            <a:r>
              <a:rPr lang="en-US" baseline="0" dirty="0"/>
              <a:t>e are very few studies </a:t>
            </a:r>
            <a:r>
              <a:rPr lang="en-US" dirty="0"/>
              <a:t>about linkage to care </a:t>
            </a:r>
            <a:r>
              <a:rPr lang="en-US" dirty="0" smtClean="0"/>
              <a:t>strategies</a:t>
            </a:r>
            <a:r>
              <a:rPr lang="en-US" baseline="0" dirty="0" smtClean="0"/>
              <a:t> </a:t>
            </a:r>
            <a:r>
              <a:rPr lang="en-US" dirty="0" smtClean="0"/>
              <a:t>for </a:t>
            </a:r>
            <a:r>
              <a:rPr lang="en-US" dirty="0"/>
              <a:t>adolescents.</a:t>
            </a:r>
            <a:r>
              <a:rPr lang="en-US"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was a</a:t>
            </a:r>
            <a:r>
              <a:rPr lang="en-US" baseline="0" dirty="0"/>
              <a:t> notable exception of a pilot program in Kenya in which they tried to address this issue at multiple levels, with components at boarding schools, health facilities and in the community through peer services. What is remarkable about this was that youth and adolescents were involved in designing and monitoring the intervention, which includes, for example, VIP adolescent-friendly express services in clinics so that youth would not have to wait.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r>
              <a:rPr lang="en-US" baseline="0" dirty="0"/>
              <a:t>In a </a:t>
            </a:r>
            <a:r>
              <a:rPr lang="en-US" dirty="0"/>
              <a:t>Pre</a:t>
            </a:r>
            <a:r>
              <a:rPr lang="en-US" baseline="0" dirty="0"/>
              <a:t> and </a:t>
            </a:r>
            <a:r>
              <a:rPr lang="en-US" dirty="0"/>
              <a:t>post intervention</a:t>
            </a:r>
            <a:r>
              <a:rPr lang="en-US" baseline="0" dirty="0"/>
              <a:t> design, </a:t>
            </a:r>
            <a:r>
              <a:rPr lang="en-US" dirty="0"/>
              <a:t>linkage to</a:t>
            </a:r>
            <a:r>
              <a:rPr lang="en-US" baseline="0" dirty="0"/>
              <a:t> care</a:t>
            </a:r>
            <a:r>
              <a:rPr lang="en-US" dirty="0"/>
              <a:t>,</a:t>
            </a:r>
            <a:r>
              <a:rPr lang="en-US" baseline="0" dirty="0"/>
              <a:t> ART initiation </a:t>
            </a:r>
            <a:r>
              <a:rPr lang="en-US" dirty="0"/>
              <a:t>and</a:t>
            </a:r>
            <a:r>
              <a:rPr lang="en-US" baseline="0" dirty="0"/>
              <a:t> the proportion of youth retained in care at 3 months increased significantly. This is promising, but linkage to care for adolescents is an area that needs a lot more work. </a:t>
            </a:r>
            <a:endParaRPr lang="en-US"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24</a:t>
            </a:fld>
            <a:endParaRPr lang="en-US"/>
          </a:p>
        </p:txBody>
      </p:sp>
    </p:spTree>
    <p:extLst>
      <p:ext uri="{BB962C8B-B14F-4D97-AF65-F5344CB8AC3E}">
        <p14:creationId xmlns:p14="http://schemas.microsoft.com/office/powerpoint/2010/main" val="3341278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I want to change to talking about a policy shift which</a:t>
            </a:r>
            <a:r>
              <a:rPr lang="en-US" baseline="0" dirty="0"/>
              <a:t> is important for linkage to care as it relates to the </a:t>
            </a:r>
            <a:r>
              <a:rPr lang="en-US" dirty="0"/>
              <a:t>WHO recommendation</a:t>
            </a:r>
            <a:r>
              <a:rPr lang="en-US" baseline="0" dirty="0"/>
              <a:t> to</a:t>
            </a:r>
            <a:r>
              <a:rPr lang="en-US" dirty="0"/>
              <a:t> Treat all people regardless of CD4 count</a:t>
            </a:r>
            <a:r>
              <a:rPr lang="en-US" baseline="0" dirty="0"/>
              <a:t> thus condensing the pre-treatment phase of the care cascade</a:t>
            </a:r>
            <a:r>
              <a:rPr lang="en-US" dirty="0"/>
              <a:t>. Some studies performed under treat all conditions had disappointing rates of linkage to care. </a:t>
            </a:r>
            <a:r>
              <a:rPr lang="en-US" baseline="0" dirty="0"/>
              <a:t>Barriers to linkage to care in these trials have included inconvenient clinics hours, overcrowded clinics, health provider attitudes, stigma and shame. While this policy is the right one from a public health perspective, in some sense it creates a new challenge, people that are feeling well who may not see the value of getting into care quickly. </a:t>
            </a:r>
            <a:endParaRPr lang="en-US"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25</a:t>
            </a:fld>
            <a:endParaRPr lang="en-US"/>
          </a:p>
        </p:txBody>
      </p:sp>
    </p:spTree>
    <p:extLst>
      <p:ext uri="{BB962C8B-B14F-4D97-AF65-F5344CB8AC3E}">
        <p14:creationId xmlns:p14="http://schemas.microsoft.com/office/powerpoint/2010/main" val="2493541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fontAlgn="base"/>
            <a:r>
              <a:rPr lang="en-US" sz="1200" kern="1200" dirty="0">
                <a:solidFill>
                  <a:schemeClr val="tx1"/>
                </a:solidFill>
                <a:effectLst/>
                <a:latin typeface="+mn-lt"/>
                <a:ea typeface="+mn-ea"/>
                <a:cs typeface="+mn-cs"/>
              </a:rPr>
              <a:t>I’ll highlight just one study which tried to overcome barriers to Treat All, that was the SEARCH trial, a community cluster randomized trial in Kenya and Uganda. They combined really two different ideas with universal ART to address some of these structural, behavioral and health systems barriers. One idea was integrated health screenings, including HTN, diabetes, cervical Ca, PLUS HIV screening in mobile community health campaigns and in home-based testing for those not seen at the campaigns. This integration may help destigmatize HIV testing and resulted in 90% of residents undergoing HIV testing in the trial. The second aspect of this intervention was patient-centered linkage components. This included being immediately introduced to clinic staff, flexible clinic hours, appointments with appointment reminders, transport reimbursement, as well as providing a hotline where people could contact providers for questions or support – these are all services generally not available in RLS.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This trial had high rates of linkage to care, with 83% of people in the intervention group not on ART at baseline starting treatment by 3 years, as shown in blue, compared to 50% in the control group who were treated under national guidelines and usual care conditions. Integration and patient-centered services may be important for the Treat All policy to be effective.</a:t>
            </a:r>
          </a:p>
          <a:p>
            <a:pPr fontAlgn="base" hangingPunct="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26</a:t>
            </a:fld>
            <a:endParaRPr lang="en-US"/>
          </a:p>
        </p:txBody>
      </p:sp>
    </p:spTree>
    <p:extLst>
      <p:ext uri="{BB962C8B-B14F-4D97-AF65-F5344CB8AC3E}">
        <p14:creationId xmlns:p14="http://schemas.microsoft.com/office/powerpoint/2010/main" val="204481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Integration of </a:t>
            </a:r>
            <a:r>
              <a:rPr lang="en-US" baseline="0" dirty="0"/>
              <a:t>other health services that may be important to the person, with their HIV services, also shows promise in other settings. This is an example of integration of services for substance use disorder and HIV.  </a:t>
            </a:r>
            <a:r>
              <a:rPr lang="en-US" dirty="0"/>
              <a:t>This randomized trial </a:t>
            </a:r>
            <a:r>
              <a:rPr lang="en-US" baseline="0" dirty="0"/>
              <a:t>used a strength-based case management intervention for </a:t>
            </a:r>
            <a:r>
              <a:rPr lang="en-US" dirty="0"/>
              <a:t>people hospitalized in Russia for substance</a:t>
            </a:r>
            <a:r>
              <a:rPr lang="en-US" baseline="0" dirty="0"/>
              <a:t> use led by peers, PLHIV with a history of injection drug use. This trials shows some promise, in that</a:t>
            </a:r>
            <a:r>
              <a:rPr lang="en-US" dirty="0"/>
              <a:t> those</a:t>
            </a:r>
            <a:r>
              <a:rPr lang="en-US" baseline="0" dirty="0"/>
              <a:t> in the intervention arm were more likely to link to care compared to in the control arm, but there was no difference in CD4 count at 12 </a:t>
            </a:r>
            <a:r>
              <a:rPr lang="en-US" baseline="0" dirty="0" err="1"/>
              <a:t>mo</a:t>
            </a:r>
            <a:r>
              <a:rPr lang="en-US" baseline="0" dirty="0"/>
              <a:t> and overall entry into care was low. I think this speak to the siloes of addiction care and HIV care in this setting. </a:t>
            </a:r>
            <a:endParaRPr lang="en-US"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27</a:t>
            </a:fld>
            <a:endParaRPr lang="en-US"/>
          </a:p>
        </p:txBody>
      </p:sp>
    </p:spTree>
    <p:extLst>
      <p:ext uri="{BB962C8B-B14F-4D97-AF65-F5344CB8AC3E}">
        <p14:creationId xmlns:p14="http://schemas.microsoft.com/office/powerpoint/2010/main" val="165385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Many of the interventions</a:t>
            </a:r>
            <a:r>
              <a:rPr lang="en-US" b="0" baseline="0" dirty="0"/>
              <a:t> that I have described focus on men. What about women at high-risk? I really wanted to have a slide about linkage to care following integration of HIV services with family planning services, and while there are many studies looking at HIV TESTING among family planning clients and this seems a promising approach, (press) a systematic review published this year showed there were actually NO studies that measured linkage to HIV care and treatment following integration of HIV testing into family planning services. In certain settings, like sub Saharan Africa, young women are at extremely high risk for unintended pregnancies, HIV, and STIs. </a:t>
            </a:r>
            <a:r>
              <a:rPr lang="en-US" baseline="0" dirty="0"/>
              <a:t>Therefore, studies that look at the integration of HIV testing AND linkage services into family planning are critical as we move forward toward the testing and linkage goals. </a:t>
            </a:r>
            <a:endParaRPr lang="en-US" b="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28</a:t>
            </a:fld>
            <a:endParaRPr lang="en-US"/>
          </a:p>
        </p:txBody>
      </p:sp>
    </p:spTree>
    <p:extLst>
      <p:ext uri="{BB962C8B-B14F-4D97-AF65-F5344CB8AC3E}">
        <p14:creationId xmlns:p14="http://schemas.microsoft.com/office/powerpoint/2010/main" val="3140505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Most of the people that we have been talking about thus far are people entering care through</a:t>
            </a:r>
            <a:r>
              <a:rPr lang="en-US" baseline="0" dirty="0"/>
              <a:t> the front door - </a:t>
            </a:r>
            <a:r>
              <a:rPr lang="en-US" dirty="0"/>
              <a:t>people undergoing HIV testing and initiating treatment. What about people who have been in care and have then dropped out care and are now re-initiating, or entering through the side door?  </a:t>
            </a:r>
          </a:p>
        </p:txBody>
      </p:sp>
      <p:sp>
        <p:nvSpPr>
          <p:cNvPr id="4" name="Slide Number Placeholder 3"/>
          <p:cNvSpPr>
            <a:spLocks noGrp="1"/>
          </p:cNvSpPr>
          <p:nvPr>
            <p:ph type="sldNum" sz="quarter" idx="5"/>
          </p:nvPr>
        </p:nvSpPr>
        <p:spPr/>
        <p:txBody>
          <a:bodyPr/>
          <a:lstStyle/>
          <a:p>
            <a:pPr>
              <a:defRPr/>
            </a:pPr>
            <a:fld id="{388B16B9-C67B-4984-8793-79C0608B3E9E}" type="slidenum">
              <a:rPr lang="en-US" smtClean="0"/>
              <a:pPr>
                <a:defRPr/>
              </a:pPr>
              <a:t>29</a:t>
            </a:fld>
            <a:endParaRPr lang="en-US"/>
          </a:p>
        </p:txBody>
      </p:sp>
    </p:spTree>
    <p:extLst>
      <p:ext uri="{BB962C8B-B14F-4D97-AF65-F5344CB8AC3E}">
        <p14:creationId xmlns:p14="http://schemas.microsoft.com/office/powerpoint/2010/main" val="157118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lnSpcReduction="10000"/>
          </a:bodyPr>
          <a:lstStyle/>
          <a:p>
            <a:pPr defTabSz="931774">
              <a:defRPr/>
            </a:pPr>
            <a:r>
              <a:rPr lang="en-ZA" dirty="0"/>
              <a:t>The talk today will focus on the UNAIDS targets for HIV testing, </a:t>
            </a:r>
            <a:r>
              <a:rPr lang="en-ZA" baseline="0" dirty="0"/>
              <a:t>having 90% of PLHIV knowing there HIV status (the first 90) and on linking to care and intiating ART (the second 90). </a:t>
            </a:r>
          </a:p>
          <a:p>
            <a:pPr marL="0" marR="0" indent="0" algn="l" defTabSz="931774" rtl="0" eaLnBrk="0" fontAlgn="base" latinLnBrk="0" hangingPunct="0">
              <a:lnSpc>
                <a:spcPct val="100000"/>
              </a:lnSpc>
              <a:spcBef>
                <a:spcPct val="30000"/>
              </a:spcBef>
              <a:spcAft>
                <a:spcPct val="0"/>
              </a:spcAft>
              <a:buClrTx/>
              <a:buSzTx/>
              <a:buFontTx/>
              <a:buNone/>
              <a:tabLst/>
              <a:defRPr/>
            </a:pPr>
            <a:r>
              <a:rPr lang="en-US" dirty="0"/>
              <a:t>Reaching the targets is achievable in some settings –here</a:t>
            </a:r>
            <a:r>
              <a:rPr lang="en-US" baseline="0" dirty="0"/>
              <a:t> is the example of Botswana, from a </a:t>
            </a:r>
            <a:r>
              <a:rPr lang="en-US" dirty="0"/>
              <a:t>generalized HIV epidemic and here</a:t>
            </a:r>
            <a:r>
              <a:rPr lang="en-US" baseline="0" dirty="0"/>
              <a:t> is Australia, </a:t>
            </a:r>
            <a:r>
              <a:rPr lang="en-US" dirty="0"/>
              <a:t>a more concentrated HIV epidemic. While</a:t>
            </a:r>
            <a:r>
              <a:rPr lang="en-US" baseline="0" dirty="0"/>
              <a:t> these goals may be</a:t>
            </a:r>
            <a:r>
              <a:rPr lang="en-US" dirty="0"/>
              <a:t> achievable, most countries in the world fall well short of the targets. </a:t>
            </a:r>
          </a:p>
          <a:p>
            <a:pPr defTabSz="931774">
              <a:defRPr/>
            </a:pPr>
            <a:endParaRPr lang="en-ZA" baseline="0" dirty="0"/>
          </a:p>
          <a:p>
            <a:pPr defTabSz="931774">
              <a:defRPr/>
            </a:pPr>
            <a:r>
              <a:rPr lang="en-ZA" baseline="0" dirty="0"/>
              <a:t>Globally, it is estimated that </a:t>
            </a:r>
            <a:r>
              <a:rPr lang="en-ZA" baseline="0" dirty="0" smtClean="0"/>
              <a:t>79% </a:t>
            </a:r>
            <a:r>
              <a:rPr lang="en-ZA" baseline="0" dirty="0"/>
              <a:t>of PLWH </a:t>
            </a:r>
            <a:r>
              <a:rPr lang="en-ZA" baseline="0" dirty="0" smtClean="0"/>
              <a:t>know </a:t>
            </a:r>
            <a:r>
              <a:rPr lang="en-ZA" baseline="0" dirty="0"/>
              <a:t>their status and </a:t>
            </a:r>
            <a:r>
              <a:rPr lang="en-ZA" baseline="0" dirty="0" smtClean="0"/>
              <a:t>78% of those </a:t>
            </a:r>
            <a:r>
              <a:rPr lang="en-ZA" baseline="0" dirty="0"/>
              <a:t>are on ART. I will not be speaking about the 3</a:t>
            </a:r>
            <a:r>
              <a:rPr lang="en-ZA" baseline="30000" dirty="0"/>
              <a:t>rd</a:t>
            </a:r>
            <a:r>
              <a:rPr lang="en-ZA" baseline="0" dirty="0"/>
              <a:t> 90, as </a:t>
            </a:r>
            <a:r>
              <a:rPr lang="en-ZA" baseline="0" dirty="0" err="1"/>
              <a:t>Dr.</a:t>
            </a:r>
            <a:r>
              <a:rPr lang="en-ZA" baseline="0" dirty="0"/>
              <a:t> Maimela spoke eloquently about </a:t>
            </a:r>
            <a:r>
              <a:rPr lang="en-ZA" baseline="0" dirty="0" smtClean="0"/>
              <a:t>that in </a:t>
            </a:r>
            <a:r>
              <a:rPr lang="en-ZA" baseline="0" dirty="0"/>
              <a:t>yesterday’s plenary. I will be talking about the fact these steps are non linear (press) such that people on ART may leave care and then return again and re-initiate </a:t>
            </a:r>
            <a:r>
              <a:rPr lang="en-ZA" baseline="0" dirty="0" smtClean="0"/>
              <a:t>treatment. </a:t>
            </a:r>
            <a:endParaRPr lang="en-ZA" baseline="0" dirty="0"/>
          </a:p>
          <a:p>
            <a:pPr defTabSz="931774">
              <a:defRPr/>
            </a:pPr>
            <a:endParaRPr lang="en-ZA" baseline="0" dirty="0"/>
          </a:p>
          <a:p>
            <a:pPr defTabSz="931774">
              <a:defRPr/>
            </a:pPr>
            <a:r>
              <a:rPr lang="en-ZA" baseline="0" dirty="0"/>
              <a:t>Though I am not talking about prevention today, I would also like to mention the importance for people found to have an HIV negatives status to link to HIV prevention services (press). </a:t>
            </a:r>
          </a:p>
          <a:p>
            <a:pPr defTabSz="931774">
              <a:defRPr/>
            </a:pPr>
            <a:endParaRPr lang="en-ZA" baseline="0" dirty="0"/>
          </a:p>
          <a:p>
            <a:pPr defTabSz="931774">
              <a:defRPr/>
            </a:pPr>
            <a:r>
              <a:rPr lang="en-ZA" baseline="0" dirty="0"/>
              <a:t>With </a:t>
            </a:r>
            <a:r>
              <a:rPr lang="en-ZA" baseline="0" dirty="0" smtClean="0"/>
              <a:t>79% </a:t>
            </a:r>
            <a:r>
              <a:rPr lang="en-ZA" baseline="0" dirty="0"/>
              <a:t>of people knowing their status, how do we go about finding the last </a:t>
            </a:r>
            <a:r>
              <a:rPr lang="en-ZA" baseline="0" dirty="0" smtClean="0"/>
              <a:t>21% </a:t>
            </a:r>
            <a:r>
              <a:rPr lang="en-ZA" baseline="0" dirty="0"/>
              <a:t>of people living with HIV who don’t know their status? What are the barriers to finding those people and getting them into care?</a:t>
            </a:r>
          </a:p>
        </p:txBody>
      </p:sp>
      <p:sp>
        <p:nvSpPr>
          <p:cNvPr id="4" name="Slide Number Placeholder 3"/>
          <p:cNvSpPr>
            <a:spLocks noGrp="1"/>
          </p:cNvSpPr>
          <p:nvPr>
            <p:ph type="sldNum" sz="quarter" idx="10"/>
          </p:nvPr>
        </p:nvSpPr>
        <p:spPr/>
        <p:txBody>
          <a:bodyPr/>
          <a:lstStyle/>
          <a:p>
            <a:fld id="{7A96684C-09E7-4BCF-82F7-939122370497}" type="slidenum">
              <a:rPr lang="en-GB" smtClean="0"/>
              <a:t>3</a:t>
            </a:fld>
            <a:endParaRPr lang="en-GB"/>
          </a:p>
        </p:txBody>
      </p:sp>
    </p:spTree>
    <p:extLst>
      <p:ext uri="{BB962C8B-B14F-4D97-AF65-F5344CB8AC3E}">
        <p14:creationId xmlns:p14="http://schemas.microsoft.com/office/powerpoint/2010/main" val="2263086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31774">
              <a:defRPr/>
            </a:pPr>
            <a:r>
              <a:rPr lang="en-US" dirty="0"/>
              <a:t>These people are of increasing import in mature ART programs. For example, these are data</a:t>
            </a:r>
            <a:r>
              <a:rPr lang="en-US" baseline="0" dirty="0"/>
              <a:t> from the Western Cape province of South Africa which has a well-developed public sector HIV program. </a:t>
            </a:r>
            <a:r>
              <a:rPr lang="en-US" dirty="0"/>
              <a:t>This is an annual cross sectional snapshot</a:t>
            </a:r>
            <a:r>
              <a:rPr lang="en-US" baseline="0" dirty="0"/>
              <a:t> of the proportion of people with a CD4 count of &lt;50 based on their past history of ART exposure. You can see in the red bars that people attending HIV care for the first time initially constituted the largest proportion of people with CD4 &lt; 50 and this dropped over time from 60-21%. By contrast, the proportion of people in purple, people who were previously on ART and are now coming back with a CD4 &lt; 50, has increased dramatically over that time from 14% to 57%.</a:t>
            </a:r>
            <a:r>
              <a:rPr lang="en-US" dirty="0"/>
              <a:t> </a:t>
            </a:r>
          </a:p>
          <a:p>
            <a:pPr defTabSz="931774">
              <a:defRPr/>
            </a:pPr>
            <a:endParaRPr lang="en-US" dirty="0"/>
          </a:p>
          <a:p>
            <a:pPr marL="0" marR="0" indent="0" algn="l" defTabSz="931774" rtl="0" eaLnBrk="0" fontAlgn="base" latinLnBrk="0" hangingPunct="0">
              <a:lnSpc>
                <a:spcPct val="100000"/>
              </a:lnSpc>
              <a:spcBef>
                <a:spcPct val="30000"/>
              </a:spcBef>
              <a:spcAft>
                <a:spcPct val="0"/>
              </a:spcAft>
              <a:buClrTx/>
              <a:buSzTx/>
              <a:buFontTx/>
              <a:buNone/>
              <a:tabLst/>
              <a:defRPr/>
            </a:pPr>
            <a:r>
              <a:rPr lang="en-US" baseline="0" dirty="0"/>
              <a:t>This high-priority group will continue to grow as Treat All expands, more PLHIV initiate ART, disengage from care, and then need to be re-engaged. </a:t>
            </a:r>
            <a:r>
              <a:rPr lang="en-US" dirty="0"/>
              <a:t>A</a:t>
            </a:r>
            <a:r>
              <a:rPr lang="en-US" baseline="0" dirty="0"/>
              <a:t> recent systematic review found NO studies specifically focused on PLHIV who had fallen out of HIV care or were previously on ART. </a:t>
            </a:r>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30</a:t>
            </a:fld>
            <a:endParaRPr lang="en-US"/>
          </a:p>
        </p:txBody>
      </p:sp>
    </p:spTree>
    <p:extLst>
      <p:ext uri="{BB962C8B-B14F-4D97-AF65-F5344CB8AC3E}">
        <p14:creationId xmlns:p14="http://schemas.microsoft.com/office/powerpoint/2010/main" val="1118335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a:t>Here I highlight a pilot program from Medicine san </a:t>
            </a:r>
            <a:r>
              <a:rPr lang="en-US" baseline="0" dirty="0" err="1"/>
              <a:t>Fronty</a:t>
            </a:r>
            <a:r>
              <a:rPr lang="en-US" baseline="0" dirty="0"/>
              <a:t>-AIR in Khayelitsha that is trying to encourage re-engagement through there welcome service. At one of their clinics, they are actively tracing people through clinic files who have dropped out care, and also trying to attract people through WhatsApp and Facebook to invite disengaged people back into care. They are offering psychosocial support and peer navigation with an </a:t>
            </a:r>
            <a:r>
              <a:rPr lang="en-US" baseline="0" dirty="0" smtClean="0"/>
              <a:t>emphasis </a:t>
            </a:r>
            <a:r>
              <a:rPr lang="en-US" baseline="0" smtClean="0"/>
              <a:t>on normalizing </a:t>
            </a:r>
            <a:r>
              <a:rPr lang="en-US" baseline="0" dirty="0"/>
              <a:t>disengagement and </a:t>
            </a:r>
            <a:r>
              <a:rPr lang="en-US" baseline="0" dirty="0" smtClean="0"/>
              <a:t>empathizing, </a:t>
            </a:r>
            <a:r>
              <a:rPr lang="en-US" baseline="0" dirty="0"/>
              <a:t>so people feel welcome to come back into care. This is still in the pilot phase, but I think a very promising approach. </a:t>
            </a:r>
          </a:p>
          <a:p>
            <a:endParaRPr lang="en-US"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31</a:t>
            </a:fld>
            <a:endParaRPr lang="en-US"/>
          </a:p>
        </p:txBody>
      </p:sp>
    </p:spTree>
    <p:extLst>
      <p:ext uri="{BB962C8B-B14F-4D97-AF65-F5344CB8AC3E}">
        <p14:creationId xmlns:p14="http://schemas.microsoft.com/office/powerpoint/2010/main" val="3123966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32</a:t>
            </a:fld>
            <a:endParaRPr lang="en-US"/>
          </a:p>
        </p:txBody>
      </p:sp>
    </p:spTree>
    <p:extLst>
      <p:ext uri="{BB962C8B-B14F-4D97-AF65-F5344CB8AC3E}">
        <p14:creationId xmlns:p14="http://schemas.microsoft.com/office/powerpoint/2010/main" val="659197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We need</a:t>
            </a:r>
            <a:r>
              <a:rPr lang="en-US" baseline="0" dirty="0"/>
              <a:t> to actively pursue hard to reach populations - include males, adolescents, key populations and those in rural areas - to get to 909090</a:t>
            </a:r>
          </a:p>
          <a:p>
            <a:endParaRPr lang="en-US" baseline="0" dirty="0"/>
          </a:p>
          <a:p>
            <a:r>
              <a:rPr lang="en-US" dirty="0"/>
              <a:t>Testing </a:t>
            </a:r>
            <a:r>
              <a:rPr lang="en-US" baseline="0" dirty="0"/>
              <a:t>people where they are, be that at home, through mobile testing, HIV self-testing and through social media, seems particularly promising</a:t>
            </a:r>
          </a:p>
          <a:p>
            <a:endParaRPr lang="en-US" baseline="0" dirty="0"/>
          </a:p>
          <a:p>
            <a:r>
              <a:rPr lang="en-US" dirty="0"/>
              <a:t>We should provide </a:t>
            </a:r>
            <a:r>
              <a:rPr lang="en-US" baseline="0" dirty="0"/>
              <a:t>choices for linkage to care and ART delivery </a:t>
            </a:r>
            <a:r>
              <a:rPr lang="en-US" dirty="0"/>
              <a:t>that are patient-centered</a:t>
            </a:r>
            <a:r>
              <a:rPr lang="en-US" baseline="0" dirty="0"/>
              <a:t> and flexible </a:t>
            </a:r>
            <a:r>
              <a:rPr lang="mr-IN" baseline="0" dirty="0"/>
              <a:t>–</a:t>
            </a:r>
            <a:r>
              <a:rPr lang="en-US" baseline="0" dirty="0"/>
              <a:t> these can be at facilities, but also at home, school, or community sites. HIV services should be </a:t>
            </a:r>
            <a:r>
              <a:rPr lang="en-US" dirty="0"/>
              <a:t>integrated with other key health services (like NCD’s, substance use, family planning)</a:t>
            </a:r>
            <a:r>
              <a:rPr lang="en-US" baseline="0" dirty="0"/>
              <a:t> </a:t>
            </a:r>
          </a:p>
          <a:p>
            <a:endParaRPr lang="en-US" baseline="0" dirty="0"/>
          </a:p>
          <a:p>
            <a:r>
              <a:rPr lang="en-US" baseline="0" dirty="0"/>
              <a:t>We should make efforts to welcome back those previously in care.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88B16B9-C67B-4984-8793-79C0608B3E9E}" type="slidenum">
              <a:rPr lang="en-US" smtClean="0"/>
              <a:pPr>
                <a:defRPr/>
              </a:pPr>
              <a:t>33</a:t>
            </a:fld>
            <a:endParaRPr lang="en-US"/>
          </a:p>
        </p:txBody>
      </p:sp>
    </p:spTree>
    <p:extLst>
      <p:ext uri="{BB962C8B-B14F-4D97-AF65-F5344CB8AC3E}">
        <p14:creationId xmlns:p14="http://schemas.microsoft.com/office/powerpoint/2010/main" val="2901893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 my closing thought that is that</a:t>
            </a:r>
            <a:r>
              <a:rPr lang="mr-IN" dirty="0"/>
              <a:t>…</a:t>
            </a:r>
            <a:r>
              <a:rPr lang="en-US" dirty="0"/>
              <a:t>. No one should be diagnosed late or die of HIV in the setting of rapid HIV testing and well-tolerated, widely available ART. We need to redouble our efforts to close the gaps in HIV care. </a:t>
            </a:r>
          </a:p>
          <a:p>
            <a:endParaRPr lang="en-US" dirty="0"/>
          </a:p>
        </p:txBody>
      </p:sp>
      <p:sp>
        <p:nvSpPr>
          <p:cNvPr id="4" name="Slide Number Placeholder 3"/>
          <p:cNvSpPr>
            <a:spLocks noGrp="1"/>
          </p:cNvSpPr>
          <p:nvPr>
            <p:ph type="sldNum" sz="quarter" idx="5"/>
          </p:nvPr>
        </p:nvSpPr>
        <p:spPr/>
        <p:txBody>
          <a:bodyPr/>
          <a:lstStyle/>
          <a:p>
            <a:pPr>
              <a:defRPr/>
            </a:pPr>
            <a:fld id="{388B16B9-C67B-4984-8793-79C0608B3E9E}" type="slidenum">
              <a:rPr lang="en-US" smtClean="0"/>
              <a:pPr>
                <a:defRPr/>
              </a:pPr>
              <a:t>34</a:t>
            </a:fld>
            <a:endParaRPr lang="en-US"/>
          </a:p>
        </p:txBody>
      </p:sp>
    </p:spTree>
    <p:extLst>
      <p:ext uri="{BB962C8B-B14F-4D97-AF65-F5344CB8AC3E}">
        <p14:creationId xmlns:p14="http://schemas.microsoft.com/office/powerpoint/2010/main" val="3965989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I’d like to thank my colleagues</a:t>
            </a:r>
            <a:r>
              <a:rPr lang="en-US" baseline="0" dirty="0"/>
              <a:t> in the US and South Africa, the IAS for inviting me, and the funders who support my research. [</a:t>
            </a:r>
            <a:r>
              <a:rPr lang="en-US" baseline="0" dirty="0" err="1"/>
              <a:t>Fue</a:t>
            </a:r>
            <a:r>
              <a:rPr lang="en-US" baseline="0" dirty="0"/>
              <a:t> un honor </a:t>
            </a:r>
            <a:r>
              <a:rPr lang="en-US" baseline="0" dirty="0" err="1"/>
              <a:t>dar</a:t>
            </a:r>
            <a:r>
              <a:rPr lang="en-US" baseline="0" dirty="0"/>
              <a:t> </a:t>
            </a:r>
            <a:r>
              <a:rPr lang="en-US" baseline="0" dirty="0" err="1"/>
              <a:t>esta</a:t>
            </a:r>
            <a:r>
              <a:rPr lang="en-US" baseline="0" dirty="0"/>
              <a:t> conference </a:t>
            </a:r>
            <a:r>
              <a:rPr lang="en-US" baseline="0" dirty="0" err="1"/>
              <a:t>en</a:t>
            </a:r>
            <a:r>
              <a:rPr lang="en-US" baseline="0" dirty="0"/>
              <a:t> America Latina. Mi </a:t>
            </a:r>
            <a:r>
              <a:rPr lang="en-US" baseline="0" dirty="0" err="1"/>
              <a:t>madre</a:t>
            </a:r>
            <a:r>
              <a:rPr lang="en-US" baseline="0" dirty="0"/>
              <a:t> Peruana </a:t>
            </a:r>
            <a:r>
              <a:rPr lang="en-US" baseline="0" dirty="0" err="1"/>
              <a:t>tambien</a:t>
            </a:r>
            <a:r>
              <a:rPr lang="en-US" baseline="0" dirty="0"/>
              <a:t> </a:t>
            </a:r>
            <a:r>
              <a:rPr lang="en-US" baseline="0" dirty="0" err="1"/>
              <a:t>esta</a:t>
            </a:r>
            <a:r>
              <a:rPr lang="en-US" baseline="0" dirty="0"/>
              <a:t> </a:t>
            </a:r>
            <a:r>
              <a:rPr lang="en-US" baseline="0" dirty="0" err="1"/>
              <a:t>emocionada</a:t>
            </a:r>
            <a:r>
              <a:rPr lang="en-US" baseline="0" dirty="0"/>
              <a:t>]. Thank you. </a:t>
            </a:r>
            <a:endParaRPr lang="en-US" dirty="0"/>
          </a:p>
        </p:txBody>
      </p:sp>
      <p:sp>
        <p:nvSpPr>
          <p:cNvPr id="4" name="Slide Number Placeholder 3"/>
          <p:cNvSpPr>
            <a:spLocks noGrp="1"/>
          </p:cNvSpPr>
          <p:nvPr>
            <p:ph type="sldNum" sz="quarter" idx="5"/>
          </p:nvPr>
        </p:nvSpPr>
        <p:spPr/>
        <p:txBody>
          <a:bodyPr/>
          <a:lstStyle/>
          <a:p>
            <a:pPr>
              <a:defRPr/>
            </a:pPr>
            <a:fld id="{388B16B9-C67B-4984-8793-79C0608B3E9E}" type="slidenum">
              <a:rPr lang="en-US" smtClean="0"/>
              <a:pPr>
                <a:defRPr/>
              </a:pPr>
              <a:t>35</a:t>
            </a:fld>
            <a:endParaRPr lang="en-US"/>
          </a:p>
        </p:txBody>
      </p:sp>
    </p:spTree>
    <p:extLst>
      <p:ext uri="{BB962C8B-B14F-4D97-AF65-F5344CB8AC3E}">
        <p14:creationId xmlns:p14="http://schemas.microsoft.com/office/powerpoint/2010/main" val="1355162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Now</a:t>
            </a:r>
            <a:r>
              <a:rPr lang="en-US" baseline="0" dirty="0"/>
              <a:t> I am </a:t>
            </a:r>
            <a:r>
              <a:rPr lang="en-US" dirty="0"/>
              <a:t>going to talk about some of those barriers that span both HIV testing and linkage. This includes patient populations that have multiple barriers and require more innovative approaches.</a:t>
            </a:r>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4</a:t>
            </a:fld>
            <a:endParaRPr lang="en-US"/>
          </a:p>
        </p:txBody>
      </p:sp>
    </p:spTree>
    <p:extLst>
      <p:ext uri="{BB962C8B-B14F-4D97-AF65-F5344CB8AC3E}">
        <p14:creationId xmlns:p14="http://schemas.microsoft.com/office/powerpoint/2010/main" val="1756338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The first patient population</a:t>
            </a:r>
            <a:r>
              <a:rPr lang="en-US" baseline="0" dirty="0"/>
              <a:t> that I want to highlight is Men. </a:t>
            </a:r>
            <a:r>
              <a:rPr lang="en-US" dirty="0"/>
              <a:t>Men</a:t>
            </a:r>
            <a:r>
              <a:rPr lang="en-US" baseline="0" dirty="0"/>
              <a:t> are </a:t>
            </a:r>
            <a:r>
              <a:rPr lang="en-US" dirty="0"/>
              <a:t>less likely than women to test and initiate and adhere to ART. In</a:t>
            </a:r>
            <a:r>
              <a:rPr lang="en-US" baseline="0" dirty="0"/>
              <a:t> almost all regions of the world, women (shown in red) are more likely to be on ART as compared to men (shown in blue). This is true in generalized epidemics such as in E and Southern Africa and in more concentrated epidemics such as in E Europe and central Asia. And this translates into increased mortality for men worldwide. Men experience a number of barriers </a:t>
            </a:r>
            <a:r>
              <a:rPr lang="mr-IN" baseline="0" dirty="0"/>
              <a:t>–</a:t>
            </a:r>
            <a:r>
              <a:rPr lang="en-US" baseline="0" dirty="0"/>
              <a:t> including social norms about masculinity, opportunity costs for missing work, and anticipated stigma and loss of social standing if diagnosed with HIV.  </a:t>
            </a:r>
            <a:endParaRPr lang="en-US" dirty="0"/>
          </a:p>
        </p:txBody>
      </p:sp>
      <p:sp>
        <p:nvSpPr>
          <p:cNvPr id="4" name="Slide Number Placeholder 3"/>
          <p:cNvSpPr>
            <a:spLocks noGrp="1"/>
          </p:cNvSpPr>
          <p:nvPr>
            <p:ph type="sldNum" sz="quarter" idx="5"/>
          </p:nvPr>
        </p:nvSpPr>
        <p:spPr/>
        <p:txBody>
          <a:bodyPr/>
          <a:lstStyle/>
          <a:p>
            <a:pPr>
              <a:defRPr/>
            </a:pPr>
            <a:fld id="{388B16B9-C67B-4984-8793-79C0608B3E9E}" type="slidenum">
              <a:rPr lang="en-US" smtClean="0"/>
              <a:pPr>
                <a:defRPr/>
              </a:pPr>
              <a:t>5</a:t>
            </a:fld>
            <a:endParaRPr lang="en-US"/>
          </a:p>
        </p:txBody>
      </p:sp>
    </p:spTree>
    <p:extLst>
      <p:ext uri="{BB962C8B-B14F-4D97-AF65-F5344CB8AC3E}">
        <p14:creationId xmlns:p14="http://schemas.microsoft.com/office/powerpoint/2010/main" val="2688342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Another group with barriers is adolescents</a:t>
            </a:r>
            <a:r>
              <a:rPr lang="en-US" baseline="0" dirty="0"/>
              <a:t>. </a:t>
            </a:r>
            <a:r>
              <a:rPr lang="en-US" dirty="0"/>
              <a:t>Here are proportion</a:t>
            </a:r>
            <a:r>
              <a:rPr lang="en-US" baseline="0" dirty="0"/>
              <a:t> of people diagnosed, receiving care and in retained in care, by age groups in the US</a:t>
            </a:r>
            <a:r>
              <a:rPr lang="en-US" dirty="0"/>
              <a:t>. Here</a:t>
            </a:r>
            <a:r>
              <a:rPr lang="en-US" baseline="0" dirty="0"/>
              <a:t> in purple</a:t>
            </a:r>
            <a:r>
              <a:rPr lang="en-US" dirty="0"/>
              <a:t> we see that adolescents age 13-24 are lowest </a:t>
            </a:r>
            <a:r>
              <a:rPr lang="en-US" baseline="0" dirty="0"/>
              <a:t>of all age groups</a:t>
            </a:r>
            <a:r>
              <a:rPr lang="en-US" dirty="0"/>
              <a:t> This is the experience with adolescence globally. </a:t>
            </a:r>
            <a:r>
              <a:rPr lang="en-US" sz="1200" b="0" i="0" u="none" strike="noStrike" kern="1200" baseline="0" dirty="0">
                <a:solidFill>
                  <a:schemeClr val="tx1"/>
                </a:solidFill>
                <a:latin typeface="+mn-lt"/>
                <a:ea typeface="+mn-ea"/>
                <a:cs typeface="+mn-cs"/>
              </a:rPr>
              <a:t>Some of the  most common psychological barriers to HIV testing among adolescents are lack of perceived risk and worries about rejection. There are also structural barriers to HIV </a:t>
            </a:r>
            <a:r>
              <a:rPr lang="en-US" sz="1200" b="0" i="0" u="none" strike="noStrike" kern="1200" baseline="0" dirty="0" smtClean="0">
                <a:solidFill>
                  <a:schemeClr val="tx1"/>
                </a:solidFill>
                <a:latin typeface="+mn-lt"/>
                <a:ea typeface="+mn-ea"/>
                <a:cs typeface="+mn-cs"/>
              </a:rPr>
              <a:t>testing and linkage </a:t>
            </a:r>
            <a:r>
              <a:rPr lang="en-US" sz="1200" b="0" i="0" u="none" strike="noStrike" kern="1200" baseline="0" dirty="0">
                <a:solidFill>
                  <a:schemeClr val="tx1"/>
                </a:solidFill>
                <a:latin typeface="+mn-lt"/>
                <a:ea typeface="+mn-ea"/>
                <a:cs typeface="+mn-cs"/>
              </a:rPr>
              <a:t>including never being offered an HIV test, inconvenient clinic hours and structure, and parental consent laws. </a:t>
            </a:r>
            <a:r>
              <a:rPr lang="en-US" baseline="0" dirty="0"/>
              <a:t>The majority of countries have parental consent laws for people under the age of 18 for accessing services that include HIV testing and treatment. </a:t>
            </a:r>
            <a:r>
              <a:rPr lang="en-US" dirty="0"/>
              <a:t>These laws may be especially detrimental for young MSM</a:t>
            </a:r>
            <a:r>
              <a:rPr lang="en-US" baseline="0" dirty="0"/>
              <a:t> of color in the US and </a:t>
            </a:r>
            <a:r>
              <a:rPr lang="en-US" dirty="0"/>
              <a:t>young women </a:t>
            </a:r>
            <a:r>
              <a:rPr lang="en-US" baseline="0" dirty="0"/>
              <a:t>in </a:t>
            </a:r>
            <a:r>
              <a:rPr lang="en-US" baseline="0" dirty="0" err="1"/>
              <a:t>sSA</a:t>
            </a:r>
            <a:r>
              <a:rPr lang="en-US" dirty="0"/>
              <a:t> who each bear</a:t>
            </a:r>
            <a:r>
              <a:rPr lang="en-US" baseline="0" dirty="0"/>
              <a:t> a disproportionate burden of new HIV infections.</a:t>
            </a:r>
            <a:endParaRPr lang="en-US"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6</a:t>
            </a:fld>
            <a:endParaRPr lang="en-US"/>
          </a:p>
        </p:txBody>
      </p:sp>
    </p:spTree>
    <p:extLst>
      <p:ext uri="{BB962C8B-B14F-4D97-AF65-F5344CB8AC3E}">
        <p14:creationId xmlns:p14="http://schemas.microsoft.com/office/powerpoint/2010/main" val="1814273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Turning to key populations,</a:t>
            </a:r>
            <a:r>
              <a:rPr lang="en-US" baseline="0" dirty="0"/>
              <a:t> we know that KPs are at higher risk for HIV and </a:t>
            </a:r>
            <a:r>
              <a:rPr lang="en-US" baseline="0" dirty="0" smtClean="0"/>
              <a:t>that more than </a:t>
            </a:r>
            <a:r>
              <a:rPr lang="en-US" dirty="0" smtClean="0"/>
              <a:t>half </a:t>
            </a:r>
            <a:r>
              <a:rPr lang="en-US" dirty="0"/>
              <a:t>of new HIV infections globally in </a:t>
            </a:r>
            <a:r>
              <a:rPr lang="en-US" dirty="0" smtClean="0"/>
              <a:t>2018</a:t>
            </a:r>
            <a:r>
              <a:rPr lang="en-US" baseline="0" dirty="0" smtClean="0"/>
              <a:t> </a:t>
            </a:r>
            <a:r>
              <a:rPr lang="en-US" dirty="0"/>
              <a:t>were among key populations and their sexual partners. Though they are at higher risk, </a:t>
            </a:r>
            <a:r>
              <a:rPr lang="en-US" baseline="0" dirty="0"/>
              <a:t>their access to treatment tends to lag behind the general population. </a:t>
            </a:r>
            <a:endParaRPr lang="en-US" dirty="0"/>
          </a:p>
          <a:p>
            <a:endParaRPr lang="en-US" dirty="0"/>
          </a:p>
          <a:p>
            <a:r>
              <a:rPr lang="en-US" dirty="0"/>
              <a:t>Here is an example, showing</a:t>
            </a:r>
            <a:r>
              <a:rPr lang="en-US" baseline="0" dirty="0"/>
              <a:t> different countries throughout the world, with the % of people accessing ART, </a:t>
            </a:r>
            <a:r>
              <a:rPr lang="en-US" baseline="0" dirty="0" smtClean="0"/>
              <a:t>the </a:t>
            </a:r>
            <a:r>
              <a:rPr lang="en-US" dirty="0" smtClean="0"/>
              <a:t>blue</a:t>
            </a:r>
            <a:r>
              <a:rPr lang="en-US" baseline="0" dirty="0" smtClean="0"/>
              <a:t> </a:t>
            </a:r>
            <a:r>
              <a:rPr lang="en-US" baseline="0" dirty="0"/>
              <a:t>dots representing treatment coverage in general adult population and </a:t>
            </a:r>
            <a:r>
              <a:rPr lang="en-US" baseline="0" dirty="0" smtClean="0"/>
              <a:t>the red </a:t>
            </a:r>
            <a:r>
              <a:rPr lang="en-US" baseline="0" dirty="0"/>
              <a:t>bars representing treatment coverage for FSW. Almost uniformly, FSW are less likely than the general population to be accessing ART. This is often true for other key populations as well, including men who have sex with men, trans women, and people who inject drugs.</a:t>
            </a:r>
            <a:endParaRPr lang="en-US"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7</a:t>
            </a:fld>
            <a:endParaRPr lang="en-US"/>
          </a:p>
        </p:txBody>
      </p:sp>
    </p:spTree>
    <p:extLst>
      <p:ext uri="{BB962C8B-B14F-4D97-AF65-F5344CB8AC3E}">
        <p14:creationId xmlns:p14="http://schemas.microsoft.com/office/powerpoint/2010/main" val="3267263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en-US" dirty="0"/>
              <a:t>A major barrier for people seeking care is unfortunately</a:t>
            </a:r>
            <a:r>
              <a:rPr lang="en-US" baseline="0" dirty="0"/>
              <a:t> </a:t>
            </a:r>
            <a:r>
              <a:rPr lang="en-US" dirty="0"/>
              <a:t>stigma</a:t>
            </a:r>
            <a:r>
              <a:rPr lang="en-US" baseline="0" dirty="0"/>
              <a:t> and discrimination in the healthcare system. This figure shows in orange the proportion of people living with HIV in a selection of countries from different world regions who say a healthcare provider told other people about their HIV status without consent and in blue the proportion who said they were denied health services because of HIV status. You can see the world over that PLHIV experience stigma and discrimination and feel unwelcome in the healthcare setting. This can clearly influence the first 2 90’s. While it may be difficult for us as the healthcare community to change society at large, we need to increase our efforts to make sure that people feel welcome to seek care in our health care </a:t>
            </a:r>
            <a:r>
              <a:rPr lang="en-US" baseline="0" dirty="0" smtClean="0"/>
              <a:t>systems. </a:t>
            </a:r>
            <a:endParaRPr lang="en-US" baseline="0" dirty="0"/>
          </a:p>
        </p:txBody>
      </p:sp>
      <p:sp>
        <p:nvSpPr>
          <p:cNvPr id="4" name="Slide Number Placeholder 3"/>
          <p:cNvSpPr>
            <a:spLocks noGrp="1"/>
          </p:cNvSpPr>
          <p:nvPr>
            <p:ph type="sldNum" sz="quarter" idx="10"/>
          </p:nvPr>
        </p:nvSpPr>
        <p:spPr/>
        <p:txBody>
          <a:bodyPr/>
          <a:lstStyle/>
          <a:p>
            <a:pPr>
              <a:defRPr/>
            </a:pPr>
            <a:fld id="{388B16B9-C67B-4984-8793-79C0608B3E9E}" type="slidenum">
              <a:rPr lang="en-US" smtClean="0"/>
              <a:pPr>
                <a:defRPr/>
              </a:pPr>
              <a:t>8</a:t>
            </a:fld>
            <a:endParaRPr lang="en-US"/>
          </a:p>
        </p:txBody>
      </p:sp>
    </p:spTree>
    <p:extLst>
      <p:ext uri="{BB962C8B-B14F-4D97-AF65-F5344CB8AC3E}">
        <p14:creationId xmlns:p14="http://schemas.microsoft.com/office/powerpoint/2010/main" val="2082890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2509CEF-A32B-734A-B3DC-316A1816A9A6}" type="slidenum">
              <a:rPr lang="en-US"/>
              <a:pPr/>
              <a:t>9</a:t>
            </a:fld>
            <a:endParaRPr lang="en-US"/>
          </a:p>
        </p:txBody>
      </p:sp>
      <p:sp>
        <p:nvSpPr>
          <p:cNvPr id="8193" name="Text Box 1"/>
          <p:cNvSpPr txBox="1">
            <a:spLocks noGrp="1" noRot="1" noChangeAspect="1" noChangeArrowheads="1"/>
          </p:cNvSpPr>
          <p:nvPr>
            <p:ph type="sldImg"/>
          </p:nvPr>
        </p:nvSpPr>
        <p:spPr bwMode="auto">
          <a:xfrm>
            <a:off x="688975" y="663575"/>
            <a:ext cx="5829300" cy="32797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 name="Notes Placeholder 2">
            <a:extLst>
              <a:ext uri="{FF2B5EF4-FFF2-40B4-BE49-F238E27FC236}">
                <a16:creationId xmlns:a16="http://schemas.microsoft.com/office/drawing/2014/main" id="{0D21CA42-41B6-495A-B2FC-D244A6E0C641}"/>
              </a:ext>
            </a:extLst>
          </p:cNvPr>
          <p:cNvSpPr>
            <a:spLocks noGrp="1"/>
          </p:cNvSpPr>
          <p:nvPr>
            <p:ph type="body" sz="quarter" idx="3"/>
          </p:nvPr>
        </p:nvSpPr>
        <p:spPr/>
        <p:txBody>
          <a:bodyPr/>
          <a:lstStyle/>
          <a:p>
            <a:pPr marL="192876" indent="-191458" defTabSz="931774" eaLnBrk="1">
              <a:lnSpc>
                <a:spcPct val="93000"/>
              </a:lnSpc>
              <a:spcBef>
                <a:spcPct val="0"/>
              </a:spcBef>
              <a:tabLst>
                <a:tab pos="737654" algn="l"/>
                <a:tab pos="1475308" algn="l"/>
                <a:tab pos="2212962" algn="l"/>
                <a:tab pos="2950616" algn="l"/>
                <a:tab pos="3688271" algn="l"/>
                <a:tab pos="4425925" algn="l"/>
                <a:tab pos="5163579" algn="l"/>
                <a:tab pos="5901233" algn="l"/>
              </a:tabLst>
              <a:defRPr/>
            </a:pPr>
            <a:r>
              <a:rPr lang="en-US" dirty="0">
                <a:cs typeface="Baekmuk Batang" charset="0"/>
              </a:rPr>
              <a:t>Laws</a:t>
            </a:r>
            <a:r>
              <a:rPr lang="en-US" baseline="0" dirty="0">
                <a:cs typeface="Baekmuk Batang" charset="0"/>
              </a:rPr>
              <a:t> can also effect how people behave. This is a figure looking at the effect of a </a:t>
            </a:r>
            <a:r>
              <a:rPr lang="en-US" dirty="0">
                <a:cs typeface="Baekmuk Batang" charset="0"/>
              </a:rPr>
              <a:t>same sex marriage prohibition law in Nigeria, surveying MSM before and after passage</a:t>
            </a:r>
            <a:r>
              <a:rPr lang="en-US" baseline="0" dirty="0">
                <a:cs typeface="Baekmuk Batang" charset="0"/>
              </a:rPr>
              <a:t> of the law. </a:t>
            </a:r>
            <a:r>
              <a:rPr lang="en-US" dirty="0">
                <a:cs typeface="Baekmuk Batang" charset="0"/>
              </a:rPr>
              <a:t>You can see that compared to the prelaw period in light purple, during the post law period in dark purple, MSM were more fearful of seeking healthcare, and</a:t>
            </a:r>
            <a:r>
              <a:rPr lang="en-US" baseline="0" dirty="0">
                <a:cs typeface="Baekmuk Batang" charset="0"/>
              </a:rPr>
              <a:t> felt more persecuted.</a:t>
            </a:r>
            <a:r>
              <a:rPr lang="en-US" dirty="0">
                <a:cs typeface="Baekmuk Batang" charset="0"/>
              </a:rPr>
              <a:t> We as</a:t>
            </a:r>
            <a:r>
              <a:rPr lang="en-US" baseline="0" dirty="0">
                <a:cs typeface="Baekmuk Batang" charset="0"/>
              </a:rPr>
              <a:t> a medical community should be lobbying to overturn laws that criminalize sexual behavior that affects people willingness to known their HIV status and link to care.</a:t>
            </a:r>
            <a:endParaRPr lang="en-US" dirty="0"/>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6"/>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9"/>
          <p:cNvSpPr/>
          <p:nvPr/>
        </p:nvSpPr>
        <p:spPr>
          <a:xfrm>
            <a:off x="-12700" y="6053139"/>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10"/>
          <p:cNvSpPr/>
          <p:nvPr/>
        </p:nvSpPr>
        <p:spPr>
          <a:xfrm>
            <a:off x="3145368" y="6043614"/>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101600" y="6069013"/>
            <a:ext cx="2743200" cy="685800"/>
          </a:xfrm>
        </p:spPr>
        <p:txBody>
          <a:bodyPr>
            <a:noAutofit/>
          </a:bodyPr>
          <a:lstStyle>
            <a:lvl1pPr algn="ctr">
              <a:defRPr sz="2000">
                <a:solidFill>
                  <a:srgbClr val="FFFFFF"/>
                </a:solidFill>
              </a:defRPr>
            </a:lvl1pPr>
          </a:lstStyle>
          <a:p>
            <a:pPr>
              <a:defRPr/>
            </a:pPr>
            <a:fld id="{CEE5EC9D-D4E0-414A-9D78-8612DF8B0ECA}" type="datetimeFigureOut">
              <a:rPr lang="en-US"/>
              <a:pPr>
                <a:defRPr/>
              </a:pPr>
              <a:t>7/23/2019</a:t>
            </a:fld>
            <a:endParaRPr lang="en-US"/>
          </a:p>
        </p:txBody>
      </p:sp>
      <p:sp>
        <p:nvSpPr>
          <p:cNvPr id="10" name="Footer Placeholder 16"/>
          <p:cNvSpPr>
            <a:spLocks noGrp="1"/>
          </p:cNvSpPr>
          <p:nvPr>
            <p:ph type="ftr" sz="quarter" idx="11"/>
          </p:nvPr>
        </p:nvSpPr>
        <p:spPr>
          <a:xfrm>
            <a:off x="2781300" y="236539"/>
            <a:ext cx="7823200" cy="365125"/>
          </a:xfr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pPr>
              <a:defRPr/>
            </a:pPr>
            <a:fld id="{B948A909-82D3-40BA-A3A3-C7FD8206ED54}"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50303A4E-D20F-4952-9530-7911C867E086}" type="datetimeFigureOut">
              <a:rPr lang="en-US"/>
              <a:pPr>
                <a:defRPr/>
              </a:pPr>
              <a:t>7/23/2019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09DC748-1FBD-4164-A10D-F0072049C10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p:cNvSpPr/>
          <p:nvPr/>
        </p:nvSpPr>
        <p:spPr bwMode="white">
          <a:xfrm>
            <a:off x="8128001" y="0"/>
            <a:ext cx="427567"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8737600" y="609601"/>
            <a:ext cx="27432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737600" y="6248401"/>
            <a:ext cx="2946400" cy="365125"/>
          </a:xfrm>
        </p:spPr>
        <p:txBody>
          <a:bodyPr/>
          <a:lstStyle>
            <a:lvl1pPr>
              <a:defRPr/>
            </a:lvl1pPr>
          </a:lstStyle>
          <a:p>
            <a:pPr>
              <a:defRPr/>
            </a:pPr>
            <a:fld id="{13560A5C-2B80-4ABD-ABAB-A366FC77D45D}" type="datetimeFigureOut">
              <a:rPr lang="en-US"/>
              <a:pPr>
                <a:defRPr/>
              </a:pPr>
              <a:t>7/23/2019</a:t>
            </a:fld>
            <a:endParaRPr lang="en-US"/>
          </a:p>
        </p:txBody>
      </p:sp>
      <p:sp>
        <p:nvSpPr>
          <p:cNvPr id="8" name="Footer Placeholder 4"/>
          <p:cNvSpPr>
            <a:spLocks noGrp="1"/>
          </p:cNvSpPr>
          <p:nvPr>
            <p:ph type="ftr" sz="quarter" idx="11"/>
          </p:nvPr>
        </p:nvSpPr>
        <p:spPr>
          <a:xfrm>
            <a:off x="609601" y="6248401"/>
            <a:ext cx="7431617"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8075084" y="103717"/>
            <a:ext cx="533400" cy="325967"/>
          </a:xfrm>
        </p:spPr>
        <p:txBody>
          <a:bodyPr/>
          <a:lstStyle>
            <a:lvl1pPr>
              <a:defRPr/>
            </a:lvl1pPr>
          </a:lstStyle>
          <a:p>
            <a:pPr>
              <a:defRPr/>
            </a:pPr>
            <a:fld id="{2F3B2D99-9954-4BE0-9A36-0F81B3F181BD}"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5404664-690C-4AEF-8458-A394BAB5328F}" type="datetimeFigureOut">
              <a:rPr lang="en-US"/>
              <a:pPr>
                <a:defRPr/>
              </a:pPr>
              <a:t>7/23/2019</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E6EA9BDD-4715-49C0-B199-12414EEE345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12800" y="228600"/>
            <a:ext cx="10871200" cy="990600"/>
          </a:xfrm>
        </p:spPr>
        <p:txBody>
          <a:bodyPr/>
          <a:lstStyle/>
          <a:p>
            <a:r>
              <a:rPr lang="en-US"/>
              <a:t>Click to edit Master title style</a:t>
            </a:r>
          </a:p>
        </p:txBody>
      </p:sp>
      <p:sp>
        <p:nvSpPr>
          <p:cNvPr id="3" name="Chart Placeholder 2"/>
          <p:cNvSpPr>
            <a:spLocks noGrp="1"/>
          </p:cNvSpPr>
          <p:nvPr>
            <p:ph type="chart" idx="1"/>
          </p:nvPr>
        </p:nvSpPr>
        <p:spPr>
          <a:xfrm>
            <a:off x="817033" y="1600201"/>
            <a:ext cx="10871200" cy="4525963"/>
          </a:xfrm>
        </p:spPr>
        <p:txBody>
          <a:bodyPr/>
          <a:lstStyle/>
          <a:p>
            <a:pPr lvl="0"/>
            <a:endParaRPr lang="en-US" noProof="0"/>
          </a:p>
        </p:txBody>
      </p:sp>
      <p:sp>
        <p:nvSpPr>
          <p:cNvPr id="4" name="Date Placeholder 13"/>
          <p:cNvSpPr>
            <a:spLocks noGrp="1"/>
          </p:cNvSpPr>
          <p:nvPr>
            <p:ph type="dt" sz="half" idx="10"/>
          </p:nvPr>
        </p:nvSpPr>
        <p:spPr/>
        <p:txBody>
          <a:bodyPr/>
          <a:lstStyle>
            <a:lvl1pPr>
              <a:defRPr/>
            </a:lvl1pPr>
          </a:lstStyle>
          <a:p>
            <a:pPr>
              <a:defRPr/>
            </a:pPr>
            <a:fld id="{CE50FB6E-B4DE-48FF-B20B-2D658673D6CB}" type="datetimeFigureOut">
              <a:rPr lang="en-US"/>
              <a:pPr>
                <a:defRPr/>
              </a:pPr>
              <a:t>7/23/2019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6579FB2-57DE-470F-ADE2-A8C75DE9B95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Click to edit Master title style</a:t>
            </a:r>
          </a:p>
        </p:txBody>
      </p:sp>
      <p:sp>
        <p:nvSpPr>
          <p:cNvPr id="8" name="Content Placeholder 7"/>
          <p:cNvSpPr>
            <a:spLocks noGrp="1"/>
          </p:cNvSpPr>
          <p:nvPr>
            <p:ph sz="quarter" idx="1"/>
          </p:nvPr>
        </p:nvSpPr>
        <p:spPr>
          <a:xfrm>
            <a:off x="816864" y="1600200"/>
            <a:ext cx="10871200" cy="4495800"/>
          </a:xfrm>
        </p:spPr>
        <p:txBody>
          <a:bodyPr/>
          <a:lstStyle>
            <a:lvl1pPr>
              <a:buSzPct val="100000"/>
              <a:buFont typeface="Wingdings" pitchFamily="2" charset="2"/>
              <a:buChar char="§"/>
              <a:defRPr/>
            </a:lvl1pPr>
            <a:lvl2pPr>
              <a:buSzPct val="100000"/>
              <a:buFont typeface="Wingdings" pitchFamily="2" charset="2"/>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3"/>
          <p:cNvSpPr>
            <a:spLocks noGrp="1"/>
          </p:cNvSpPr>
          <p:nvPr>
            <p:ph type="dt" sz="half" idx="10"/>
          </p:nvPr>
        </p:nvSpPr>
        <p:spPr/>
        <p:txBody>
          <a:bodyPr/>
          <a:lstStyle>
            <a:lvl1pPr>
              <a:defRPr/>
            </a:lvl1pPr>
          </a:lstStyle>
          <a:p>
            <a:pPr>
              <a:defRPr/>
            </a:pPr>
            <a:fld id="{F8A856FD-1258-47B1-933E-E6B995156468}" type="datetimeFigureOut">
              <a:rPr lang="en-US"/>
              <a:pPr>
                <a:defRPr/>
              </a:pPr>
              <a:t>7/23/2019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5376B6DB-45F7-4A44-82DB-85A8C8077DD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828801" y="2743200"/>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678DBB4F-B02F-45A7-85EF-D665AE89ABF1}" type="datetimeFigureOut">
              <a:rPr lang="en-US"/>
              <a:pPr>
                <a:defRPr/>
              </a:pPr>
              <a:t>7/23/2019</a:t>
            </a:fld>
            <a:endParaRPr lang="en-US"/>
          </a:p>
        </p:txBody>
      </p:sp>
      <p:sp>
        <p:nvSpPr>
          <p:cNvPr id="8" name="Slide Number Placeholder 12"/>
          <p:cNvSpPr>
            <a:spLocks noGrp="1"/>
          </p:cNvSpPr>
          <p:nvPr>
            <p:ph type="sldNum" sz="quarter" idx="11"/>
          </p:nvPr>
        </p:nvSpPr>
        <p:spPr>
          <a:xfrm>
            <a:off x="0" y="1752601"/>
            <a:ext cx="1727200" cy="701675"/>
          </a:xfrm>
        </p:spPr>
        <p:txBody>
          <a:bodyPr>
            <a:noAutofit/>
          </a:bodyPr>
          <a:lstStyle>
            <a:lvl1pPr>
              <a:defRPr sz="2400">
                <a:solidFill>
                  <a:srgbClr val="FFFFFF"/>
                </a:solidFill>
              </a:defRPr>
            </a:lvl1pPr>
          </a:lstStyle>
          <a:p>
            <a:pPr>
              <a:defRPr/>
            </a:pPr>
            <a:fld id="{5D615F6B-A3FE-480E-BE03-C9CC96362DF8}"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6459868" y="1589567"/>
            <a:ext cx="5181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DC720BBF-0486-48EB-899C-F7884D870B5B}" type="datetimeFigureOut">
              <a:rPr lang="en-US"/>
              <a:pPr>
                <a:defRPr/>
              </a:pPr>
              <a:t>7/23/2019</a:t>
            </a:fld>
            <a:endParaRPr lang="en-US"/>
          </a:p>
        </p:txBody>
      </p:sp>
      <p:sp>
        <p:nvSpPr>
          <p:cNvPr id="6" name="Slide Number Placeholder 9"/>
          <p:cNvSpPr>
            <a:spLocks noGrp="1"/>
          </p:cNvSpPr>
          <p:nvPr>
            <p:ph type="sldNum" sz="quarter" idx="11"/>
          </p:nvPr>
        </p:nvSpPr>
        <p:spPr/>
        <p:txBody>
          <a:bodyPr rtlCol="0"/>
          <a:lstStyle>
            <a:lvl1pPr>
              <a:defRPr/>
            </a:lvl1pPr>
          </a:lstStyle>
          <a:p>
            <a:pPr>
              <a:defRPr/>
            </a:pPr>
            <a:fld id="{713123E2-2C2E-4F73-94E6-0415861AC018}"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6400800" y="2438400"/>
            <a:ext cx="51816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3A7C3C52-B4C1-431B-8701-B5B968C935B4}" type="datetimeFigureOut">
              <a:rPr lang="en-US"/>
              <a:pPr>
                <a:defRPr/>
              </a:pPr>
              <a:t>7/23/2019</a:t>
            </a:fld>
            <a:endParaRPr lang="en-US"/>
          </a:p>
        </p:txBody>
      </p:sp>
      <p:sp>
        <p:nvSpPr>
          <p:cNvPr id="8" name="Slide Number Placeholder 11"/>
          <p:cNvSpPr>
            <a:spLocks noGrp="1"/>
          </p:cNvSpPr>
          <p:nvPr>
            <p:ph type="sldNum" sz="quarter" idx="11"/>
          </p:nvPr>
        </p:nvSpPr>
        <p:spPr/>
        <p:txBody>
          <a:bodyPr rtlCol="0"/>
          <a:lstStyle>
            <a:lvl1pPr>
              <a:defRPr/>
            </a:lvl1pPr>
          </a:lstStyle>
          <a:p>
            <a:pPr>
              <a:defRPr/>
            </a:pPr>
            <a:fld id="{D8E11A1E-3630-446B-9607-0A4BCD7A08DA}"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B51B4FC0-451E-4B5E-AEB5-43440CE4AF1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21297EDB-514B-4FD4-865E-E7A7275C8AF1}" type="datetimeFigureOut">
              <a:rPr lang="en-US"/>
              <a:pPr>
                <a:defRPr/>
              </a:pPr>
              <a:t>7/23/2019</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6FCE8CED-7527-4C96-83CB-0BF5BD1176E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7"/>
          <p:cNvSpPr/>
          <p:nvPr/>
        </p:nvSpPr>
        <p:spPr bwMode="white">
          <a:xfrm>
            <a:off x="-12700" y="4572001"/>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12699" y="4664075"/>
            <a:ext cx="1951567"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9"/>
          <p:cNvSpPr/>
          <p:nvPr/>
        </p:nvSpPr>
        <p:spPr>
          <a:xfrm>
            <a:off x="2059517" y="4654550"/>
            <a:ext cx="1013248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10"/>
          <p:cNvSpPr/>
          <p:nvPr/>
        </p:nvSpPr>
        <p:spPr bwMode="white">
          <a:xfrm>
            <a:off x="1930401" y="1"/>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8331200" y="6248401"/>
            <a:ext cx="3556000" cy="365125"/>
          </a:xfrm>
        </p:spPr>
        <p:txBody>
          <a:bodyPr rtlCol="0"/>
          <a:lstStyle>
            <a:lvl1pPr>
              <a:defRPr/>
            </a:lvl1pPr>
          </a:lstStyle>
          <a:p>
            <a:pPr>
              <a:defRPr/>
            </a:pPr>
            <a:fld id="{9FE2DE20-CD2D-44EB-8F6A-A0C4E684F511}" type="datetimeFigureOut">
              <a:rPr lang="en-US"/>
              <a:pPr>
                <a:defRPr/>
              </a:pPr>
              <a:t>7/23/2019</a:t>
            </a:fld>
            <a:endParaRPr lang="en-US"/>
          </a:p>
        </p:txBody>
      </p:sp>
      <p:sp>
        <p:nvSpPr>
          <p:cNvPr id="10" name="Slide Number Placeholder 12"/>
          <p:cNvSpPr>
            <a:spLocks noGrp="1"/>
          </p:cNvSpPr>
          <p:nvPr>
            <p:ph type="sldNum" sz="quarter" idx="11"/>
          </p:nvPr>
        </p:nvSpPr>
        <p:spPr>
          <a:xfrm>
            <a:off x="0" y="4667251"/>
            <a:ext cx="1930400" cy="663575"/>
          </a:xfrm>
        </p:spPr>
        <p:txBody>
          <a:bodyPr rtlCol="0"/>
          <a:lstStyle>
            <a:lvl1pPr>
              <a:defRPr sz="2800"/>
            </a:lvl1pPr>
          </a:lstStyle>
          <a:p>
            <a:pPr>
              <a:defRPr/>
            </a:pPr>
            <a:fld id="{D0A63E57-8CEC-434E-AF41-A86E4739F804}" type="slidenum">
              <a:rPr lang="en-US"/>
              <a:pPr>
                <a:defRPr/>
              </a:pPr>
              <a:t>‹#›</a:t>
            </a:fld>
            <a:endParaRPr lang="en-US"/>
          </a:p>
        </p:txBody>
      </p:sp>
      <p:sp>
        <p:nvSpPr>
          <p:cNvPr id="11" name="Footer Placeholder 13"/>
          <p:cNvSpPr>
            <a:spLocks noGrp="1"/>
          </p:cNvSpPr>
          <p:nvPr>
            <p:ph type="ftr" sz="quarter" idx="12"/>
          </p:nvPr>
        </p:nvSpPr>
        <p:spPr>
          <a:xfrm>
            <a:off x="2133600" y="6248401"/>
            <a:ext cx="6096000" cy="365125"/>
          </a:xfrm>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812800" y="228600"/>
            <a:ext cx="10871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12"/>
          <p:cNvSpPr>
            <a:spLocks noGrp="1"/>
          </p:cNvSpPr>
          <p:nvPr>
            <p:ph type="body" idx="1"/>
          </p:nvPr>
        </p:nvSpPr>
        <p:spPr bwMode="auto">
          <a:xfrm>
            <a:off x="817033" y="1600201"/>
            <a:ext cx="10871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Verdana"/>
                <a:cs typeface="Verdana"/>
              </a:defRPr>
            </a:lvl1pPr>
          </a:lstStyle>
          <a:p>
            <a:pPr>
              <a:defRPr/>
            </a:pPr>
            <a:endParaRPr lang="en-US" dirty="0"/>
          </a:p>
        </p:txBody>
      </p:sp>
      <p:sp>
        <p:nvSpPr>
          <p:cNvPr id="3" name="Footer Placeholder 2"/>
          <p:cNvSpPr>
            <a:spLocks noGrp="1"/>
          </p:cNvSpPr>
          <p:nvPr>
            <p:ph type="ftr" sz="quarter" idx="3"/>
          </p:nvPr>
        </p:nvSpPr>
        <p:spPr>
          <a:xfrm>
            <a:off x="812801" y="6248401"/>
            <a:ext cx="7228417"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defRPr>
            </a:lvl1pPr>
          </a:lstStyle>
          <a:p>
            <a:pPr>
              <a:defRPr/>
            </a:pPr>
            <a:endParaRPr lang="en-US" dirty="0"/>
          </a:p>
        </p:txBody>
      </p:sp>
      <p:sp>
        <p:nvSpPr>
          <p:cNvPr id="7" name="Rectangle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1279525"/>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787400" y="1279525"/>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0" y="1271589"/>
            <a:ext cx="7112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Verdana"/>
                <a:cs typeface="Verdana"/>
              </a:defRPr>
            </a:lvl1pPr>
          </a:lstStyle>
          <a:p>
            <a:pPr>
              <a:defRPr/>
            </a:pPr>
            <a:fld id="{B1B3F443-5D05-4A9F-AB97-2596CFE5311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5" r:id="rId2"/>
    <p:sldLayoutId id="2147483687" r:id="rId3"/>
    <p:sldLayoutId id="2147483688" r:id="rId4"/>
    <p:sldLayoutId id="2147483689" r:id="rId5"/>
    <p:sldLayoutId id="2147483684" r:id="rId6"/>
    <p:sldLayoutId id="2147483690" r:id="rId7"/>
    <p:sldLayoutId id="2147483683" r:id="rId8"/>
    <p:sldLayoutId id="2147483691" r:id="rId9"/>
    <p:sldLayoutId id="2147483682" r:id="rId10"/>
    <p:sldLayoutId id="2147483692" r:id="rId11"/>
    <p:sldLayoutId id="2147483681" r:id="rId12"/>
    <p:sldLayoutId id="2147483680" r:id="rId13"/>
  </p:sldLayoutIdLst>
  <p:txStyles>
    <p:titleStyle>
      <a:lvl1pPr algn="l" rtl="0" eaLnBrk="0" fontAlgn="base" hangingPunct="0">
        <a:spcBef>
          <a:spcPct val="0"/>
        </a:spcBef>
        <a:spcAft>
          <a:spcPct val="0"/>
        </a:spcAft>
        <a:defRPr sz="3600" b="1" kern="1200">
          <a:solidFill>
            <a:schemeClr val="tx2"/>
          </a:solidFill>
          <a:latin typeface="Verdana"/>
          <a:ea typeface="+mj-ea"/>
          <a:cs typeface="Verdana"/>
        </a:defRPr>
      </a:lvl1pPr>
      <a:lvl2pPr algn="l" rtl="0" eaLnBrk="0" fontAlgn="base" hangingPunct="0">
        <a:spcBef>
          <a:spcPct val="0"/>
        </a:spcBef>
        <a:spcAft>
          <a:spcPct val="0"/>
        </a:spcAft>
        <a:defRPr sz="4400">
          <a:solidFill>
            <a:schemeClr val="tx2"/>
          </a:solidFill>
          <a:latin typeface="Tw Cen MT"/>
        </a:defRPr>
      </a:lvl2pPr>
      <a:lvl3pPr algn="l" rtl="0" eaLnBrk="0" fontAlgn="base" hangingPunct="0">
        <a:spcBef>
          <a:spcPct val="0"/>
        </a:spcBef>
        <a:spcAft>
          <a:spcPct val="0"/>
        </a:spcAft>
        <a:defRPr sz="4400">
          <a:solidFill>
            <a:schemeClr val="tx2"/>
          </a:solidFill>
          <a:latin typeface="Tw Cen MT"/>
        </a:defRPr>
      </a:lvl3pPr>
      <a:lvl4pPr algn="l" rtl="0" eaLnBrk="0" fontAlgn="base" hangingPunct="0">
        <a:spcBef>
          <a:spcPct val="0"/>
        </a:spcBef>
        <a:spcAft>
          <a:spcPct val="0"/>
        </a:spcAft>
        <a:defRPr sz="4400">
          <a:solidFill>
            <a:schemeClr val="tx2"/>
          </a:solidFill>
          <a:latin typeface="Tw Cen MT"/>
        </a:defRPr>
      </a:lvl4pPr>
      <a:lvl5pPr algn="l" rtl="0" eaLnBrk="0" fontAlgn="base" hangingPunct="0">
        <a:spcBef>
          <a:spcPct val="0"/>
        </a:spcBef>
        <a:spcAft>
          <a:spcPct val="0"/>
        </a:spcAft>
        <a:defRPr sz="4400">
          <a:solidFill>
            <a:schemeClr val="tx2"/>
          </a:solidFill>
          <a:latin typeface="Tw Cen MT"/>
        </a:defRPr>
      </a:lvl5pPr>
      <a:lvl6pPr marL="457200" algn="l" rtl="0" fontAlgn="base">
        <a:spcBef>
          <a:spcPct val="0"/>
        </a:spcBef>
        <a:spcAft>
          <a:spcPct val="0"/>
        </a:spcAft>
        <a:defRPr sz="4400">
          <a:solidFill>
            <a:schemeClr val="tx2"/>
          </a:solidFill>
          <a:latin typeface="Tw Cen MT"/>
        </a:defRPr>
      </a:lvl6pPr>
      <a:lvl7pPr marL="914400" algn="l" rtl="0" fontAlgn="base">
        <a:spcBef>
          <a:spcPct val="0"/>
        </a:spcBef>
        <a:spcAft>
          <a:spcPct val="0"/>
        </a:spcAft>
        <a:defRPr sz="4400">
          <a:solidFill>
            <a:schemeClr val="tx2"/>
          </a:solidFill>
          <a:latin typeface="Tw Cen MT"/>
        </a:defRPr>
      </a:lvl7pPr>
      <a:lvl8pPr marL="1371600" algn="l" rtl="0" fontAlgn="base">
        <a:spcBef>
          <a:spcPct val="0"/>
        </a:spcBef>
        <a:spcAft>
          <a:spcPct val="0"/>
        </a:spcAft>
        <a:defRPr sz="4400">
          <a:solidFill>
            <a:schemeClr val="tx2"/>
          </a:solidFill>
          <a:latin typeface="Tw Cen MT"/>
        </a:defRPr>
      </a:lvl8pPr>
      <a:lvl9pPr marL="1828800" algn="l" rtl="0" fontAlgn="base">
        <a:spcBef>
          <a:spcPct val="0"/>
        </a:spcBef>
        <a:spcAft>
          <a:spcPct val="0"/>
        </a:spcAft>
        <a:defRPr sz="4400">
          <a:solidFill>
            <a:schemeClr val="tx2"/>
          </a:solidFill>
          <a:latin typeface="Tw Cen MT"/>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Verdana"/>
          <a:ea typeface="+mn-ea"/>
          <a:cs typeface="Verdana"/>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Verdana"/>
          <a:ea typeface="+mn-ea"/>
          <a:cs typeface="Verdana"/>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Verdana"/>
          <a:ea typeface="+mn-ea"/>
          <a:cs typeface="Verdana"/>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Verdana"/>
          <a:ea typeface="+mn-ea"/>
          <a:cs typeface="Verdana"/>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Verdana"/>
          <a:ea typeface="+mn-ea"/>
          <a:cs typeface="Verdana"/>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0.sv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9.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4.pn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7.png"/><Relationship Id="rId18" Type="http://schemas.openxmlformats.org/officeDocument/2006/relationships/image" Target="../media/image24.pn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46.svg"/><Relationship Id="rId17" Type="http://schemas.openxmlformats.org/officeDocument/2006/relationships/image" Target="../media/image50.svg"/><Relationship Id="rId2" Type="http://schemas.openxmlformats.org/officeDocument/2006/relationships/notesSlide" Target="../notesSlides/notesSlide17.xml"/><Relationship Id="rId16"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0.svg"/><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image" Target="../media/image48.svg"/><Relationship Id="rId10" Type="http://schemas.openxmlformats.org/officeDocument/2006/relationships/image" Target="../media/image44.svg"/><Relationship Id="rId19" Type="http://schemas.openxmlformats.org/officeDocument/2006/relationships/image" Target="../media/image29.svg"/><Relationship Id="rId4" Type="http://schemas.openxmlformats.org/officeDocument/2006/relationships/image" Target="../media/image38.svg"/><Relationship Id="rId9" Type="http://schemas.openxmlformats.org/officeDocument/2006/relationships/image" Target="../media/image35.png"/><Relationship Id="rId1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1.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1.sv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51.sv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46.jpe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chart" Target="../charts/chart5.xml"/><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diagramColors" Target="../diagrams/colors3.xml"/><Relationship Id="rId26" Type="http://schemas.microsoft.com/office/2007/relationships/diagramDrawing" Target="../diagrams/drawing4.xml"/><Relationship Id="rId3" Type="http://schemas.openxmlformats.org/officeDocument/2006/relationships/image" Target="../media/image11.png"/><Relationship Id="rId21" Type="http://schemas.openxmlformats.org/officeDocument/2006/relationships/image" Target="../media/image13.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5" Type="http://schemas.openxmlformats.org/officeDocument/2006/relationships/diagramColors" Target="../diagrams/colors4.xml"/><Relationship Id="rId2" Type="http://schemas.openxmlformats.org/officeDocument/2006/relationships/notesSlide" Target="../notesSlides/notesSlide3.xml"/><Relationship Id="rId16" Type="http://schemas.openxmlformats.org/officeDocument/2006/relationships/diagramLayout" Target="../diagrams/layout3.xml"/><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24" Type="http://schemas.openxmlformats.org/officeDocument/2006/relationships/diagramQuickStyle" Target="../diagrams/quickStyle4.xml"/><Relationship Id="rId5" Type="http://schemas.openxmlformats.org/officeDocument/2006/relationships/diagramData" Target="../diagrams/data1.xml"/><Relationship Id="rId15" Type="http://schemas.openxmlformats.org/officeDocument/2006/relationships/diagramData" Target="../diagrams/data3.xml"/><Relationship Id="rId23" Type="http://schemas.openxmlformats.org/officeDocument/2006/relationships/diagramLayout" Target="../diagrams/layout4.xml"/><Relationship Id="rId10" Type="http://schemas.openxmlformats.org/officeDocument/2006/relationships/diagramData" Target="../diagrams/data2.xml"/><Relationship Id="rId19" Type="http://schemas.microsoft.com/office/2007/relationships/diagramDrawing" Target="../diagrams/drawing3.xml"/><Relationship Id="rId4" Type="http://schemas.openxmlformats.org/officeDocument/2006/relationships/image" Target="../media/image16.svg"/><Relationship Id="rId9" Type="http://schemas.microsoft.com/office/2007/relationships/diagramDrawing" Target="../diagrams/drawing1.xml"/><Relationship Id="rId14" Type="http://schemas.microsoft.com/office/2007/relationships/diagramDrawing" Target="../diagrams/drawing2.xml"/><Relationship Id="rId22" Type="http://schemas.openxmlformats.org/officeDocument/2006/relationships/diagramData" Target="../diagrams/data4.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51.sv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40.pn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0.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0.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0.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1682" name="Title 1"/>
          <p:cNvSpPr>
            <a:spLocks noGrp="1"/>
          </p:cNvSpPr>
          <p:nvPr>
            <p:ph type="ctrTitle" idx="4294967295"/>
          </p:nvPr>
        </p:nvSpPr>
        <p:spPr>
          <a:xfrm>
            <a:off x="-381000" y="1639162"/>
            <a:ext cx="12573000" cy="1295400"/>
          </a:xfrm>
        </p:spPr>
        <p:txBody>
          <a:bodyPr anchor="b"/>
          <a:lstStyle/>
          <a:p>
            <a:pPr algn="ctr"/>
            <a:r>
              <a:rPr lang="en-US" sz="6000" dirty="0">
                <a:solidFill>
                  <a:schemeClr val="bg1"/>
                </a:solidFill>
              </a:rPr>
              <a:t/>
            </a:r>
            <a:br>
              <a:rPr lang="en-US" sz="6000" dirty="0">
                <a:solidFill>
                  <a:schemeClr val="bg1"/>
                </a:solidFill>
              </a:rPr>
            </a:br>
            <a:r>
              <a:rPr lang="en-US" sz="6000" dirty="0">
                <a:solidFill>
                  <a:schemeClr val="bg1"/>
                </a:solidFill>
              </a:rPr>
              <a:t> </a:t>
            </a:r>
            <a:br>
              <a:rPr lang="en-US" sz="6000" dirty="0">
                <a:solidFill>
                  <a:schemeClr val="bg1"/>
                </a:solidFill>
              </a:rPr>
            </a:br>
            <a:r>
              <a:rPr lang="en-US" sz="6000" dirty="0">
                <a:solidFill>
                  <a:schemeClr val="bg1"/>
                </a:solidFill>
              </a:rPr>
              <a:t> Barriers to Access to </a:t>
            </a:r>
            <a:br>
              <a:rPr lang="en-US" sz="6000" dirty="0">
                <a:solidFill>
                  <a:schemeClr val="bg1"/>
                </a:solidFill>
              </a:rPr>
            </a:br>
            <a:r>
              <a:rPr lang="en-US" sz="6000" dirty="0">
                <a:solidFill>
                  <a:schemeClr val="bg1"/>
                </a:solidFill>
              </a:rPr>
              <a:t>HIV Diagnosis and Treatment</a:t>
            </a:r>
            <a:endParaRPr lang="en-US" sz="6000" dirty="0">
              <a:solidFill>
                <a:schemeClr val="bg1"/>
              </a:solidFill>
              <a:latin typeface="Verdana" pitchFamily="34" charset="0"/>
              <a:cs typeface="Arial" charset="0"/>
            </a:endParaRPr>
          </a:p>
        </p:txBody>
      </p:sp>
      <p:pic>
        <p:nvPicPr>
          <p:cNvPr id="15" name="Picture 12" descr="MGH logo"/>
          <p:cNvPicPr>
            <a:picLocks noChangeAspect="1" noChangeArrowheads="1"/>
          </p:cNvPicPr>
          <p:nvPr/>
        </p:nvPicPr>
        <p:blipFill>
          <a:blip r:embed="rId3" cstate="print"/>
          <a:srcRect/>
          <a:stretch>
            <a:fillRect/>
          </a:stretch>
        </p:blipFill>
        <p:spPr bwMode="auto">
          <a:xfrm>
            <a:off x="1649475" y="4605764"/>
            <a:ext cx="1454240" cy="1490236"/>
          </a:xfrm>
          <a:prstGeom prst="rect">
            <a:avLst/>
          </a:prstGeom>
          <a:noFill/>
          <a:ln w="9525">
            <a:noFill/>
            <a:miter lim="800000"/>
            <a:headEnd/>
            <a:tailEnd/>
          </a:ln>
        </p:spPr>
      </p:pic>
      <p:sp>
        <p:nvSpPr>
          <p:cNvPr id="4" name="TextBox 3">
            <a:extLst>
              <a:ext uri="{FF2B5EF4-FFF2-40B4-BE49-F238E27FC236}">
                <a16:creationId xmlns:a16="http://schemas.microsoft.com/office/drawing/2014/main" id="{7F3B14B1-21AF-4C4C-B3B7-E910E0059725}"/>
              </a:ext>
            </a:extLst>
          </p:cNvPr>
          <p:cNvSpPr txBox="1"/>
          <p:nvPr/>
        </p:nvSpPr>
        <p:spPr>
          <a:xfrm>
            <a:off x="2636131" y="3289339"/>
            <a:ext cx="6627134" cy="954107"/>
          </a:xfrm>
          <a:prstGeom prst="rect">
            <a:avLst/>
          </a:prstGeom>
          <a:noFill/>
        </p:spPr>
        <p:txBody>
          <a:bodyPr wrap="none" rtlCol="0">
            <a:spAutoFit/>
          </a:bodyPr>
          <a:lstStyle/>
          <a:p>
            <a:pPr algn="ctr"/>
            <a:r>
              <a:rPr lang="en-US" sz="2800" b="1" dirty="0">
                <a:solidFill>
                  <a:schemeClr val="bg1"/>
                </a:solidFill>
                <a:latin typeface="Verdana" panose="020B0604030504040204" pitchFamily="34" charset="0"/>
                <a:ea typeface="Verdana" panose="020B0604030504040204" pitchFamily="34" charset="0"/>
              </a:rPr>
              <a:t>Ingrid V. Bassett, MD, MPH</a:t>
            </a:r>
          </a:p>
          <a:p>
            <a:pPr algn="ctr"/>
            <a:r>
              <a:rPr lang="en-US" sz="2800" b="1" dirty="0">
                <a:solidFill>
                  <a:schemeClr val="bg1"/>
                </a:solidFill>
                <a:latin typeface="Verdana" panose="020B0604030504040204" pitchFamily="34" charset="0"/>
                <a:ea typeface="Verdana" panose="020B0604030504040204" pitchFamily="34" charset="0"/>
              </a:rPr>
              <a:t>Massachusetts General Hospital</a:t>
            </a:r>
          </a:p>
        </p:txBody>
      </p:sp>
      <p:pic>
        <p:nvPicPr>
          <p:cNvPr id="8" name="Picture 7">
            <a:extLst>
              <a:ext uri="{FF2B5EF4-FFF2-40B4-BE49-F238E27FC236}">
                <a16:creationId xmlns:a16="http://schemas.microsoft.com/office/drawing/2014/main" id="{2CB1E8AE-0427-4362-8567-55D455E5C3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1029" y="4605180"/>
            <a:ext cx="1301498" cy="1567020"/>
          </a:xfrm>
          <a:prstGeom prst="rect">
            <a:avLst/>
          </a:prstGeom>
        </p:spPr>
      </p:pic>
      <p:pic>
        <p:nvPicPr>
          <p:cNvPr id="3" name="Picture 2">
            <a:extLst>
              <a:ext uri="{FF2B5EF4-FFF2-40B4-BE49-F238E27FC236}">
                <a16:creationId xmlns:a16="http://schemas.microsoft.com/office/drawing/2014/main" id="{723C16EE-E92E-4021-B362-0A96E9398416}"/>
              </a:ext>
              <a:ext uri="{C183D7F6-B498-43B3-948B-1728B52AA6E4}">
                <adec:decorative xmlns=""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3190" y="4710339"/>
            <a:ext cx="2838364" cy="1309461"/>
          </a:xfrm>
          <a:prstGeom prst="rect">
            <a:avLst/>
          </a:prstGeom>
        </p:spPr>
      </p:pic>
      <p:sp>
        <p:nvSpPr>
          <p:cNvPr id="10" name="Rectangle 9">
            <a:extLst>
              <a:ext uri="{FF2B5EF4-FFF2-40B4-BE49-F238E27FC236}">
                <a16:creationId xmlns:a16="http://schemas.microsoft.com/office/drawing/2014/main" id="{66C553EB-5CA1-4F1D-B399-49D1020EFD69}"/>
              </a:ext>
            </a:extLst>
          </p:cNvPr>
          <p:cNvSpPr>
            <a:spLocks/>
          </p:cNvSpPr>
          <p:nvPr/>
        </p:nvSpPr>
        <p:spPr>
          <a:xfrm>
            <a:off x="4109" y="6253480"/>
            <a:ext cx="12187891" cy="680720"/>
          </a:xfrm>
          <a:prstGeom prst="rect">
            <a:avLst/>
          </a:prstGeom>
          <a:solidFill>
            <a:srgbClr val="C0AAC0">
              <a:lumMod val="40000"/>
              <a:lumOff val="6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E8137FB2-379D-47EE-9DC1-5234EB938ECE}"/>
              </a:ext>
            </a:extLst>
          </p:cNvPr>
          <p:cNvSpPr>
            <a:spLocks/>
          </p:cNvSpPr>
          <p:nvPr/>
        </p:nvSpPr>
        <p:spPr>
          <a:xfrm>
            <a:off x="4109" y="6248400"/>
            <a:ext cx="12187891" cy="107096"/>
          </a:xfrm>
          <a:prstGeom prst="rect">
            <a:avLst/>
          </a:prstGeom>
          <a:solidFill>
            <a:schemeClr val="accent2">
              <a:lumMod val="75000"/>
            </a:scheme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w Cen M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F755AA-F7A2-4B75-A2FC-FD6B6ED387B4}"/>
              </a:ext>
            </a:extLst>
          </p:cNvPr>
          <p:cNvSpPr txBox="1"/>
          <p:nvPr/>
        </p:nvSpPr>
        <p:spPr>
          <a:xfrm>
            <a:off x="35011" y="6486261"/>
            <a:ext cx="2364750" cy="369332"/>
          </a:xfrm>
          <a:prstGeom prst="rect">
            <a:avLst/>
          </a:prstGeom>
          <a:noFill/>
        </p:spPr>
        <p:txBody>
          <a:bodyPr wrap="none" rtlCol="0">
            <a:spAutoFit/>
          </a:bodyPr>
          <a:lstStyle/>
          <a:p>
            <a:r>
              <a:rPr lang="en-US" dirty="0"/>
              <a:t>The Economist, 2019</a:t>
            </a:r>
          </a:p>
        </p:txBody>
      </p:sp>
      <p:pic>
        <p:nvPicPr>
          <p:cNvPr id="7" name="Picture 6">
            <a:extLst>
              <a:ext uri="{FF2B5EF4-FFF2-40B4-BE49-F238E27FC236}">
                <a16:creationId xmlns:a16="http://schemas.microsoft.com/office/drawing/2014/main" id="{BA233CA9-085A-4C1B-8F35-224189D8AA6D}"/>
              </a:ext>
            </a:extLst>
          </p:cNvPr>
          <p:cNvPicPr>
            <a:picLocks noChangeAspect="1"/>
          </p:cNvPicPr>
          <p:nvPr/>
        </p:nvPicPr>
        <p:blipFill>
          <a:blip r:embed="rId3"/>
          <a:stretch>
            <a:fillRect/>
          </a:stretch>
        </p:blipFill>
        <p:spPr>
          <a:xfrm>
            <a:off x="838200" y="914400"/>
            <a:ext cx="7888413" cy="4480560"/>
          </a:xfrm>
          <a:prstGeom prst="rect">
            <a:avLst/>
          </a:prstGeom>
        </p:spPr>
      </p:pic>
      <p:pic>
        <p:nvPicPr>
          <p:cNvPr id="8" name="Picture 7">
            <a:extLst>
              <a:ext uri="{FF2B5EF4-FFF2-40B4-BE49-F238E27FC236}">
                <a16:creationId xmlns:a16="http://schemas.microsoft.com/office/drawing/2014/main" id="{332BD7B5-24E8-4D78-B2E1-24517F6732BE}"/>
              </a:ext>
            </a:extLst>
          </p:cNvPr>
          <p:cNvPicPr>
            <a:picLocks noChangeAspect="1"/>
          </p:cNvPicPr>
          <p:nvPr/>
        </p:nvPicPr>
        <p:blipFill>
          <a:blip r:embed="rId4"/>
          <a:stretch>
            <a:fillRect/>
          </a:stretch>
        </p:blipFill>
        <p:spPr>
          <a:xfrm>
            <a:off x="914400" y="71257"/>
            <a:ext cx="4837889" cy="914400"/>
          </a:xfrm>
          <a:prstGeom prst="rect">
            <a:avLst/>
          </a:prstGeom>
        </p:spPr>
      </p:pic>
      <p:pic>
        <p:nvPicPr>
          <p:cNvPr id="6" name="Picture 5">
            <a:extLst>
              <a:ext uri="{FF2B5EF4-FFF2-40B4-BE49-F238E27FC236}">
                <a16:creationId xmlns:a16="http://schemas.microsoft.com/office/drawing/2014/main" id="{F6A82DAB-4A33-418E-9BEE-2EA6A14047CF}"/>
              </a:ext>
            </a:extLst>
          </p:cNvPr>
          <p:cNvPicPr>
            <a:picLocks noChangeAspect="1"/>
          </p:cNvPicPr>
          <p:nvPr/>
        </p:nvPicPr>
        <p:blipFill rotWithShape="1">
          <a:blip r:embed="rId5">
            <a:extLst>
              <a:ext uri="{28A0092B-C50C-407E-A947-70E740481C1C}">
                <a14:useLocalDpi xmlns:a14="http://schemas.microsoft.com/office/drawing/2010/main" val="0"/>
              </a:ext>
            </a:extLst>
          </a:blip>
          <a:srcRect b="18395"/>
          <a:stretch/>
        </p:blipFill>
        <p:spPr>
          <a:xfrm>
            <a:off x="5181600" y="3677783"/>
            <a:ext cx="6629400" cy="2808996"/>
          </a:xfrm>
          <a:prstGeom prst="rect">
            <a:avLst/>
          </a:prstGeom>
        </p:spPr>
      </p:pic>
      <p:sp>
        <p:nvSpPr>
          <p:cNvPr id="9" name="TextBox 8">
            <a:extLst>
              <a:ext uri="{FF2B5EF4-FFF2-40B4-BE49-F238E27FC236}">
                <a16:creationId xmlns:a16="http://schemas.microsoft.com/office/drawing/2014/main" id="{170D68F3-402F-4814-895E-34CF0A183FFF}"/>
              </a:ext>
            </a:extLst>
          </p:cNvPr>
          <p:cNvSpPr txBox="1"/>
          <p:nvPr/>
        </p:nvSpPr>
        <p:spPr>
          <a:xfrm>
            <a:off x="9485636" y="6557599"/>
            <a:ext cx="2694007" cy="369332"/>
          </a:xfrm>
          <a:prstGeom prst="rect">
            <a:avLst/>
          </a:prstGeom>
          <a:noFill/>
        </p:spPr>
        <p:txBody>
          <a:bodyPr wrap="none" rtlCol="0">
            <a:spAutoFit/>
          </a:bodyPr>
          <a:lstStyle/>
          <a:p>
            <a:r>
              <a:rPr lang="en-US" dirty="0"/>
              <a:t>Avert.org; UNAIDS 2019</a:t>
            </a:r>
          </a:p>
        </p:txBody>
      </p:sp>
      <p:pic>
        <p:nvPicPr>
          <p:cNvPr id="11" name="Graphic 10" descr="Forbidden">
            <a:extLst>
              <a:ext uri="{FF2B5EF4-FFF2-40B4-BE49-F238E27FC236}">
                <a16:creationId xmlns:a16="http://schemas.microsoft.com/office/drawing/2014/main" id="{EBCB29C7-8D48-4726-A3EB-E999E9E40EB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0" y="655320"/>
            <a:ext cx="640080" cy="640080"/>
          </a:xfrm>
          <a:prstGeom prst="rect">
            <a:avLst/>
          </a:prstGeom>
        </p:spPr>
      </p:pic>
    </p:spTree>
    <p:extLst>
      <p:ext uri="{BB962C8B-B14F-4D97-AF65-F5344CB8AC3E}">
        <p14:creationId xmlns:p14="http://schemas.microsoft.com/office/powerpoint/2010/main" val="31497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18541-980A-4AF2-B5D0-CFEB4A68A044}"/>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 Box 12"/>
          <p:cNvSpPr txBox="1">
            <a:spLocks noChangeArrowheads="1"/>
          </p:cNvSpPr>
          <p:nvPr/>
        </p:nvSpPr>
        <p:spPr bwMode="auto">
          <a:xfrm>
            <a:off x="1253295" y="5019807"/>
            <a:ext cx="2974976" cy="1323439"/>
          </a:xfrm>
          <a:prstGeom prst="rect">
            <a:avLst/>
          </a:prstGeom>
          <a:solidFill>
            <a:schemeClr val="accent1"/>
          </a:solidFill>
          <a:ln w="38100">
            <a:solidFill>
              <a:schemeClr val="accent1"/>
            </a:solidFill>
            <a:miter lim="800000"/>
            <a:headEnd/>
            <a:tailEnd/>
          </a:ln>
        </p:spPr>
        <p:txBody>
          <a:bodyPr wrap="square">
            <a:spAutoFit/>
          </a:bodyPr>
          <a:lstStyle/>
          <a:p>
            <a:pPr algn="ctr">
              <a:spcBef>
                <a:spcPct val="50000"/>
              </a:spcBef>
            </a:pPr>
            <a:r>
              <a:rPr lang="en-US" sz="2000" b="1" dirty="0">
                <a:solidFill>
                  <a:schemeClr val="bg1"/>
                </a:solidFill>
                <a:latin typeface="Arial" pitchFamily="34" charset="0"/>
                <a:ea typeface="Verdana" pitchFamily="34" charset="0"/>
                <a:cs typeface="Arial" pitchFamily="34" charset="0"/>
              </a:rPr>
              <a:t>Dead at 1 year</a:t>
            </a:r>
          </a:p>
          <a:p>
            <a:pPr algn="ctr">
              <a:spcBef>
                <a:spcPct val="50000"/>
              </a:spcBef>
            </a:pPr>
            <a:r>
              <a:rPr lang="en-US" sz="2000" dirty="0">
                <a:solidFill>
                  <a:schemeClr val="bg1"/>
                </a:solidFill>
                <a:latin typeface="Arial" pitchFamily="34" charset="0"/>
                <a:ea typeface="Verdana" pitchFamily="34" charset="0"/>
                <a:cs typeface="Arial" pitchFamily="34" charset="0"/>
              </a:rPr>
              <a:t>N = 250</a:t>
            </a:r>
          </a:p>
          <a:p>
            <a:pPr algn="ctr">
              <a:spcBef>
                <a:spcPct val="50000"/>
              </a:spcBef>
            </a:pPr>
            <a:r>
              <a:rPr lang="en-US" sz="2000" dirty="0">
                <a:solidFill>
                  <a:schemeClr val="bg1"/>
                </a:solidFill>
                <a:latin typeface="Arial" pitchFamily="34" charset="0"/>
                <a:ea typeface="Verdana" pitchFamily="34" charset="0"/>
                <a:cs typeface="Arial" pitchFamily="34" charset="0"/>
              </a:rPr>
              <a:t> (13%)</a:t>
            </a:r>
          </a:p>
        </p:txBody>
      </p:sp>
      <p:graphicFrame>
        <p:nvGraphicFramePr>
          <p:cNvPr id="5" name="Content Placeholder 3"/>
          <p:cNvGraphicFramePr>
            <a:graphicFrameLocks/>
          </p:cNvGraphicFramePr>
          <p:nvPr>
            <p:extLst>
              <p:ext uri="{D42A27DB-BD31-4B8C-83A1-F6EECF244321}">
                <p14:modId xmlns:p14="http://schemas.microsoft.com/office/powerpoint/2010/main" val="2947354798"/>
              </p:ext>
            </p:extLst>
          </p:nvPr>
        </p:nvGraphicFramePr>
        <p:xfrm>
          <a:off x="6324600" y="1387210"/>
          <a:ext cx="5218390" cy="4492490"/>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32"/>
          <p:cNvSpPr>
            <a:spLocks noChangeArrowheads="1"/>
          </p:cNvSpPr>
          <p:nvPr/>
        </p:nvSpPr>
        <p:spPr bwMode="auto">
          <a:xfrm>
            <a:off x="6324600" y="5920074"/>
            <a:ext cx="573256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i="1" dirty="0"/>
              <a:t>Cox proportional hazards model  controlling for gender, age, CD4 count, education, TB status, distance to clinic</a:t>
            </a:r>
          </a:p>
        </p:txBody>
      </p:sp>
      <p:sp>
        <p:nvSpPr>
          <p:cNvPr id="2" name="TextBox 1"/>
          <p:cNvSpPr txBox="1"/>
          <p:nvPr/>
        </p:nvSpPr>
        <p:spPr>
          <a:xfrm>
            <a:off x="-18535" y="6502064"/>
            <a:ext cx="3430859" cy="369332"/>
          </a:xfrm>
          <a:prstGeom prst="rect">
            <a:avLst/>
          </a:prstGeom>
          <a:noFill/>
        </p:spPr>
        <p:txBody>
          <a:bodyPr wrap="none" rtlCol="0">
            <a:spAutoFit/>
          </a:bodyPr>
          <a:lstStyle/>
          <a:p>
            <a:r>
              <a:rPr lang="en-US" dirty="0"/>
              <a:t>Bassett, 2016; Bassett, in press</a:t>
            </a:r>
          </a:p>
        </p:txBody>
      </p:sp>
      <p:sp>
        <p:nvSpPr>
          <p:cNvPr id="8" name="Title 7">
            <a:extLst>
              <a:ext uri="{FF2B5EF4-FFF2-40B4-BE49-F238E27FC236}">
                <a16:creationId xmlns:a16="http://schemas.microsoft.com/office/drawing/2014/main" id="{51B538CA-FFC8-4259-BCED-3E75FEB0A71D}"/>
              </a:ext>
            </a:extLst>
          </p:cNvPr>
          <p:cNvSpPr>
            <a:spLocks noGrp="1"/>
          </p:cNvSpPr>
          <p:nvPr>
            <p:ph type="title"/>
          </p:nvPr>
        </p:nvSpPr>
        <p:spPr>
          <a:xfrm>
            <a:off x="840060" y="228935"/>
            <a:ext cx="11351940" cy="990600"/>
          </a:xfrm>
        </p:spPr>
        <p:txBody>
          <a:bodyPr/>
          <a:lstStyle/>
          <a:p>
            <a:r>
              <a:rPr lang="en-US" dirty="0"/>
              <a:t>Risk of mortality increases with number of self-perceived barriers to care</a:t>
            </a:r>
          </a:p>
        </p:txBody>
      </p:sp>
      <p:graphicFrame>
        <p:nvGraphicFramePr>
          <p:cNvPr id="10" name="Chart 9">
            <a:extLst>
              <a:ext uri="{FF2B5EF4-FFF2-40B4-BE49-F238E27FC236}">
                <a16:creationId xmlns:a16="http://schemas.microsoft.com/office/drawing/2014/main" id="{8E01FA6A-565E-4466-A15B-CA9CB3ABC514}"/>
              </a:ext>
            </a:extLst>
          </p:cNvPr>
          <p:cNvGraphicFramePr/>
          <p:nvPr>
            <p:extLst>
              <p:ext uri="{D42A27DB-BD31-4B8C-83A1-F6EECF244321}">
                <p14:modId xmlns:p14="http://schemas.microsoft.com/office/powerpoint/2010/main" val="1573659464"/>
              </p:ext>
            </p:extLst>
          </p:nvPr>
        </p:nvGraphicFramePr>
        <p:xfrm>
          <a:off x="90418" y="1219535"/>
          <a:ext cx="5300731" cy="3578783"/>
        </p:xfrm>
        <a:graphic>
          <a:graphicData uri="http://schemas.openxmlformats.org/drawingml/2006/chart">
            <c:chart xmlns:c="http://schemas.openxmlformats.org/drawingml/2006/chart" xmlns:r="http://schemas.openxmlformats.org/officeDocument/2006/relationships" r:id="rId5"/>
          </a:graphicData>
        </a:graphic>
      </p:graphicFrame>
      <p:pic>
        <p:nvPicPr>
          <p:cNvPr id="12" name="Graphic 11" descr="Forbidden">
            <a:extLst>
              <a:ext uri="{FF2B5EF4-FFF2-40B4-BE49-F238E27FC236}">
                <a16:creationId xmlns:a16="http://schemas.microsoft.com/office/drawing/2014/main" id="{3BD2B9E2-153B-4BF0-A9C7-ADAEA2D537C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0" y="655320"/>
            <a:ext cx="640080" cy="640080"/>
          </a:xfrm>
          <a:prstGeom prst="rect">
            <a:avLst/>
          </a:prstGeom>
        </p:spPr>
      </p:pic>
      <p:sp>
        <p:nvSpPr>
          <p:cNvPr id="3" name="TextBox 2">
            <a:extLst>
              <a:ext uri="{FF2B5EF4-FFF2-40B4-BE49-F238E27FC236}">
                <a16:creationId xmlns:a16="http://schemas.microsoft.com/office/drawing/2014/main" id="{15D85E67-50ED-4D8B-8C2C-F55B0FBF5D52}"/>
              </a:ext>
            </a:extLst>
          </p:cNvPr>
          <p:cNvSpPr txBox="1"/>
          <p:nvPr/>
        </p:nvSpPr>
        <p:spPr>
          <a:xfrm>
            <a:off x="814231" y="4491658"/>
            <a:ext cx="4221528" cy="369332"/>
          </a:xfrm>
          <a:prstGeom prst="rect">
            <a:avLst/>
          </a:prstGeom>
          <a:solidFill>
            <a:schemeClr val="bg2">
              <a:lumMod val="95000"/>
            </a:schemeClr>
          </a:solidFill>
        </p:spPr>
        <p:txBody>
          <a:bodyPr wrap="none" rtlCol="0">
            <a:spAutoFit/>
          </a:bodyPr>
          <a:lstStyle/>
          <a:p>
            <a:r>
              <a:rPr lang="en-US" b="1" dirty="0"/>
              <a:t>Barriers</a:t>
            </a:r>
            <a:r>
              <a:rPr lang="en-US" dirty="0"/>
              <a:t>: e.g. Service delivery, financial</a:t>
            </a:r>
          </a:p>
        </p:txBody>
      </p:sp>
    </p:spTree>
    <p:custDataLst>
      <p:tags r:id="rId1"/>
    </p:custDataLst>
    <p:extLst>
      <p:ext uri="{BB962C8B-B14F-4D97-AF65-F5344CB8AC3E}">
        <p14:creationId xmlns:p14="http://schemas.microsoft.com/office/powerpoint/2010/main" val="304148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E74B1EE-E3E6-4BE3-8406-6C1A68B2BD20}"/>
              </a:ext>
            </a:extLst>
          </p:cNvPr>
          <p:cNvSpPr/>
          <p:nvPr/>
        </p:nvSpPr>
        <p:spPr>
          <a:xfrm>
            <a:off x="1548504" y="2862622"/>
            <a:ext cx="978408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58CC3D06-B276-449D-B8E7-E0ED21579555}"/>
              </a:ext>
            </a:extLst>
          </p:cNvPr>
          <p:cNvSpPr/>
          <p:nvPr/>
        </p:nvSpPr>
        <p:spPr>
          <a:xfrm>
            <a:off x="2485137" y="5100483"/>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110D7E56-C5C2-43B0-9FE4-3687C5F8300D}"/>
              </a:ext>
            </a:extLst>
          </p:cNvPr>
          <p:cNvSpPr/>
          <p:nvPr/>
        </p:nvSpPr>
        <p:spPr>
          <a:xfrm>
            <a:off x="2485137" y="2909360"/>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8" name="Rectangle: Rounded Corners 27">
            <a:extLst>
              <a:ext uri="{FF2B5EF4-FFF2-40B4-BE49-F238E27FC236}">
                <a16:creationId xmlns:a16="http://schemas.microsoft.com/office/drawing/2014/main" id="{F6216139-BB86-4B0D-BD1D-57F61A1E9042}"/>
              </a:ext>
            </a:extLst>
          </p:cNvPr>
          <p:cNvSpPr/>
          <p:nvPr/>
        </p:nvSpPr>
        <p:spPr>
          <a:xfrm>
            <a:off x="2485137" y="4033050"/>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9" name="Rectangle: Rounded Corners 28">
            <a:extLst>
              <a:ext uri="{FF2B5EF4-FFF2-40B4-BE49-F238E27FC236}">
                <a16:creationId xmlns:a16="http://schemas.microsoft.com/office/drawing/2014/main" id="{0CC28848-E645-4BD5-AB1B-09DF08B10575}"/>
              </a:ext>
            </a:extLst>
          </p:cNvPr>
          <p:cNvSpPr/>
          <p:nvPr/>
        </p:nvSpPr>
        <p:spPr>
          <a:xfrm>
            <a:off x="2485137" y="1895588"/>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34" name="Rectangle: Rounded Corners 33">
            <a:extLst>
              <a:ext uri="{FF2B5EF4-FFF2-40B4-BE49-F238E27FC236}">
                <a16:creationId xmlns:a16="http://schemas.microsoft.com/office/drawing/2014/main" id="{18AA4ECE-AB64-4C48-90CD-68DEA4742548}"/>
              </a:ext>
            </a:extLst>
          </p:cNvPr>
          <p:cNvSpPr/>
          <p:nvPr/>
        </p:nvSpPr>
        <p:spPr>
          <a:xfrm>
            <a:off x="2485137" y="882249"/>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36" name="Content Placeholder 2">
            <a:extLst>
              <a:ext uri="{FF2B5EF4-FFF2-40B4-BE49-F238E27FC236}">
                <a16:creationId xmlns:a16="http://schemas.microsoft.com/office/drawing/2014/main" id="{59C31265-EF07-4B64-82AE-09FB9C96A838}"/>
              </a:ext>
            </a:extLst>
          </p:cNvPr>
          <p:cNvSpPr txBox="1">
            <a:spLocks/>
          </p:cNvSpPr>
          <p:nvPr/>
        </p:nvSpPr>
        <p:spPr>
          <a:xfrm>
            <a:off x="2590800" y="2977975"/>
            <a:ext cx="8467014" cy="68369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prstClr val="black"/>
                </a:solidFill>
                <a:latin typeface="Verdana" panose="020B0604030504040204" pitchFamily="34" charset="0"/>
                <a:ea typeface="Verdana" panose="020B0604030504040204" pitchFamily="34" charset="0"/>
              </a:rPr>
              <a:t>Novel testing approaches</a:t>
            </a:r>
          </a:p>
        </p:txBody>
      </p:sp>
      <p:sp>
        <p:nvSpPr>
          <p:cNvPr id="15" name="Rectangle: Rounded Corners 14">
            <a:extLst>
              <a:ext uri="{FF2B5EF4-FFF2-40B4-BE49-F238E27FC236}">
                <a16:creationId xmlns:a16="http://schemas.microsoft.com/office/drawing/2014/main" id="{A4D730B7-CE59-4050-8C16-080D1DA2B4B8}"/>
              </a:ext>
            </a:extLst>
          </p:cNvPr>
          <p:cNvSpPr/>
          <p:nvPr/>
        </p:nvSpPr>
        <p:spPr>
          <a:xfrm>
            <a:off x="1548504" y="4960657"/>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6" name="Rectangle: Rounded Corners 15">
            <a:extLst>
              <a:ext uri="{FF2B5EF4-FFF2-40B4-BE49-F238E27FC236}">
                <a16:creationId xmlns:a16="http://schemas.microsoft.com/office/drawing/2014/main" id="{8A5A7D0A-2620-4E58-8D2B-D0D75E2B78A6}"/>
              </a:ext>
            </a:extLst>
          </p:cNvPr>
          <p:cNvSpPr/>
          <p:nvPr/>
        </p:nvSpPr>
        <p:spPr>
          <a:xfrm>
            <a:off x="1548504" y="2909360"/>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7" name="Rectangle: Rounded Corners 16">
            <a:extLst>
              <a:ext uri="{FF2B5EF4-FFF2-40B4-BE49-F238E27FC236}">
                <a16:creationId xmlns:a16="http://schemas.microsoft.com/office/drawing/2014/main" id="{BF0A914C-289A-4274-A215-D8E7AF250B1A}"/>
              </a:ext>
            </a:extLst>
          </p:cNvPr>
          <p:cNvSpPr/>
          <p:nvPr/>
        </p:nvSpPr>
        <p:spPr>
          <a:xfrm>
            <a:off x="1548504" y="3893224"/>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37518A6D-E4BE-4C40-BD39-EEEF1B7C6191}"/>
              </a:ext>
            </a:extLst>
          </p:cNvPr>
          <p:cNvSpPr/>
          <p:nvPr/>
        </p:nvSpPr>
        <p:spPr>
          <a:xfrm>
            <a:off x="1548504" y="1755762"/>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pic>
        <p:nvPicPr>
          <p:cNvPr id="19" name="Graphic 18" descr="Forbidden">
            <a:extLst>
              <a:ext uri="{FF2B5EF4-FFF2-40B4-BE49-F238E27FC236}">
                <a16:creationId xmlns:a16="http://schemas.microsoft.com/office/drawing/2014/main" id="{2101FA02-B363-4A1D-9C88-C7AC239E69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580022" y="1787280"/>
            <a:ext cx="757890" cy="757889"/>
          </a:xfrm>
          <a:prstGeom prst="rect">
            <a:avLst/>
          </a:prstGeom>
        </p:spPr>
      </p:pic>
      <p:pic>
        <p:nvPicPr>
          <p:cNvPr id="20" name="Graphic 19" descr="Medicine">
            <a:extLst>
              <a:ext uri="{FF2B5EF4-FFF2-40B4-BE49-F238E27FC236}">
                <a16:creationId xmlns:a16="http://schemas.microsoft.com/office/drawing/2014/main" id="{3EEDD2E7-CC52-4E67-A0E7-FD87CEC469C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581108" y="3958432"/>
            <a:ext cx="755716" cy="755716"/>
          </a:xfrm>
          <a:prstGeom prst="rect">
            <a:avLst/>
          </a:prstGeom>
        </p:spPr>
      </p:pic>
      <p:pic>
        <p:nvPicPr>
          <p:cNvPr id="21" name="Graphic 20" descr="Thought bubble">
            <a:extLst>
              <a:ext uri="{FF2B5EF4-FFF2-40B4-BE49-F238E27FC236}">
                <a16:creationId xmlns:a16="http://schemas.microsoft.com/office/drawing/2014/main" id="{E7F739B1-4F93-4CB2-BCAA-751F1AB06E6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581108" y="4993261"/>
            <a:ext cx="755716" cy="755716"/>
          </a:xfrm>
          <a:prstGeom prst="rect">
            <a:avLst/>
          </a:prstGeom>
        </p:spPr>
      </p:pic>
      <p:pic>
        <p:nvPicPr>
          <p:cNvPr id="22" name="Graphic 21" descr="Test tubes">
            <a:extLst>
              <a:ext uri="{FF2B5EF4-FFF2-40B4-BE49-F238E27FC236}">
                <a16:creationId xmlns:a16="http://schemas.microsoft.com/office/drawing/2014/main" id="{3E1C0C21-08B0-484D-A51E-9AD33552B0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581108" y="2941964"/>
            <a:ext cx="755716" cy="755716"/>
          </a:xfrm>
          <a:prstGeom prst="rect">
            <a:avLst/>
          </a:prstGeom>
        </p:spPr>
      </p:pic>
      <p:sp>
        <p:nvSpPr>
          <p:cNvPr id="23" name="Rectangle: Rounded Corners 22">
            <a:extLst>
              <a:ext uri="{FF2B5EF4-FFF2-40B4-BE49-F238E27FC236}">
                <a16:creationId xmlns:a16="http://schemas.microsoft.com/office/drawing/2014/main" id="{EA6EE65F-6B49-4168-9B9D-64117EFCE9E5}"/>
              </a:ext>
            </a:extLst>
          </p:cNvPr>
          <p:cNvSpPr/>
          <p:nvPr/>
        </p:nvSpPr>
        <p:spPr>
          <a:xfrm>
            <a:off x="1548504" y="742423"/>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pic>
        <p:nvPicPr>
          <p:cNvPr id="25" name="Graphic 24" descr="Business Growth">
            <a:extLst>
              <a:ext uri="{FF2B5EF4-FFF2-40B4-BE49-F238E27FC236}">
                <a16:creationId xmlns:a16="http://schemas.microsoft.com/office/drawing/2014/main" id="{BC2DB250-CF63-4951-BEDA-2DA83D91765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580022" y="774575"/>
            <a:ext cx="757890" cy="757889"/>
          </a:xfrm>
          <a:prstGeom prst="rect">
            <a:avLst/>
          </a:prstGeom>
        </p:spPr>
      </p:pic>
    </p:spTree>
    <p:extLst>
      <p:ext uri="{BB962C8B-B14F-4D97-AF65-F5344CB8AC3E}">
        <p14:creationId xmlns:p14="http://schemas.microsoft.com/office/powerpoint/2010/main" val="1015937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B09BAFF-5375-427A-B9A7-D5D8E6527423}"/>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052081-0212-4B42-9DE8-9D310BE94D11}"/>
              </a:ext>
            </a:extLst>
          </p:cNvPr>
          <p:cNvSpPr>
            <a:spLocks noGrp="1"/>
          </p:cNvSpPr>
          <p:nvPr>
            <p:ph type="title"/>
          </p:nvPr>
        </p:nvSpPr>
        <p:spPr>
          <a:xfrm>
            <a:off x="838200" y="228600"/>
            <a:ext cx="11308080" cy="990600"/>
          </a:xfrm>
        </p:spPr>
        <p:txBody>
          <a:bodyPr/>
          <a:lstStyle/>
          <a:p>
            <a:r>
              <a:rPr lang="en-US" dirty="0"/>
              <a:t>Community-based testing reaches some groups better than facility-based testing</a:t>
            </a:r>
          </a:p>
        </p:txBody>
      </p:sp>
      <p:sp>
        <p:nvSpPr>
          <p:cNvPr id="14" name="TextBox 13">
            <a:extLst>
              <a:ext uri="{FF2B5EF4-FFF2-40B4-BE49-F238E27FC236}">
                <a16:creationId xmlns:a16="http://schemas.microsoft.com/office/drawing/2014/main" id="{4887118B-5479-4181-938F-1B1CC78C6828}"/>
              </a:ext>
            </a:extLst>
          </p:cNvPr>
          <p:cNvSpPr txBox="1"/>
          <p:nvPr/>
        </p:nvSpPr>
        <p:spPr>
          <a:xfrm>
            <a:off x="-50194" y="6543811"/>
            <a:ext cx="239039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WHO; Sharma, 2015 </a:t>
            </a:r>
          </a:p>
        </p:txBody>
      </p:sp>
      <p:sp>
        <p:nvSpPr>
          <p:cNvPr id="7" name="TextBox 6"/>
          <p:cNvSpPr txBox="1"/>
          <p:nvPr/>
        </p:nvSpPr>
        <p:spPr>
          <a:xfrm>
            <a:off x="790977" y="1580373"/>
            <a:ext cx="2104623" cy="338554"/>
          </a:xfrm>
          <a:prstGeom prst="rect">
            <a:avLst/>
          </a:prstGeom>
          <a:solidFill>
            <a:schemeClr val="bg1"/>
          </a:solidFill>
        </p:spPr>
        <p:txBody>
          <a:bodyPr wrap="square" rtlCol="0">
            <a:spAutoFit/>
          </a:bodyPr>
          <a:lstStyle/>
          <a:p>
            <a:r>
              <a:rPr lang="en-US" sz="1600" b="1" dirty="0">
                <a:latin typeface="Arial" panose="020B0604020202020204" pitchFamily="34" charset="0"/>
                <a:ea typeface="Verdana" panose="020B0604030504040204" pitchFamily="34" charset="0"/>
                <a:cs typeface="Arial" panose="020B0604020202020204" pitchFamily="34" charset="0"/>
              </a:rPr>
              <a:t>Facility testing</a:t>
            </a:r>
          </a:p>
        </p:txBody>
      </p:sp>
      <p:sp>
        <p:nvSpPr>
          <p:cNvPr id="16" name="TextBox 15">
            <a:extLst>
              <a:ext uri="{FF2B5EF4-FFF2-40B4-BE49-F238E27FC236}">
                <a16:creationId xmlns:a16="http://schemas.microsoft.com/office/drawing/2014/main" id="{E4C6FB4E-890C-449C-B83F-4CB1540FEB56}"/>
              </a:ext>
            </a:extLst>
          </p:cNvPr>
          <p:cNvSpPr txBox="1"/>
          <p:nvPr/>
        </p:nvSpPr>
        <p:spPr>
          <a:xfrm>
            <a:off x="3624147" y="1905000"/>
            <a:ext cx="2700453" cy="1938992"/>
          </a:xfrm>
          <a:prstGeom prst="rect">
            <a:avLst/>
          </a:prstGeom>
          <a:solidFill>
            <a:schemeClr val="bg1"/>
          </a:solidFill>
        </p:spPr>
        <p:txBody>
          <a:bodyPr wrap="square" rtlCol="0">
            <a:spAutoFit/>
          </a:bodyPr>
          <a:lstStyle/>
          <a:p>
            <a:r>
              <a:rPr lang="en-US" sz="2000" b="1" dirty="0">
                <a:latin typeface="Arial" panose="020B0604020202020204" pitchFamily="34" charset="0"/>
                <a:ea typeface="Verdana" panose="020B0604030504040204" pitchFamily="34" charset="0"/>
                <a:cs typeface="Arial" panose="020B0604020202020204" pitchFamily="34" charset="0"/>
              </a:rPr>
              <a:t>Community testing</a:t>
            </a:r>
          </a:p>
          <a:p>
            <a:pPr lvl="1"/>
            <a:r>
              <a:rPr lang="en-US" sz="2000" dirty="0">
                <a:latin typeface="Arial" panose="020B0604020202020204" pitchFamily="34" charset="0"/>
                <a:ea typeface="Verdana" panose="020B0604030504040204" pitchFamily="34" charset="0"/>
                <a:cs typeface="Arial" panose="020B0604020202020204" pitchFamily="34" charset="0"/>
              </a:rPr>
              <a:t>Home</a:t>
            </a:r>
          </a:p>
          <a:p>
            <a:pPr lvl="1"/>
            <a:r>
              <a:rPr lang="en-US" sz="2000" dirty="0">
                <a:latin typeface="Arial" panose="020B0604020202020204" pitchFamily="34" charset="0"/>
                <a:ea typeface="Verdana" panose="020B0604030504040204" pitchFamily="34" charset="0"/>
                <a:cs typeface="Arial" panose="020B0604020202020204" pitchFamily="34" charset="0"/>
              </a:rPr>
              <a:t>HIV self-testing</a:t>
            </a:r>
          </a:p>
          <a:p>
            <a:pPr lvl="1"/>
            <a:r>
              <a:rPr lang="en-US" sz="2000" dirty="0">
                <a:latin typeface="Arial" panose="020B0604020202020204" pitchFamily="34" charset="0"/>
                <a:ea typeface="Verdana" panose="020B0604030504040204" pitchFamily="34" charset="0"/>
                <a:cs typeface="Arial" panose="020B0604020202020204" pitchFamily="34" charset="0"/>
              </a:rPr>
              <a:t>Mobile</a:t>
            </a:r>
          </a:p>
          <a:p>
            <a:pPr lvl="1"/>
            <a:r>
              <a:rPr lang="en-US" sz="2000" dirty="0">
                <a:latin typeface="Arial" panose="020B0604020202020204" pitchFamily="34" charset="0"/>
                <a:ea typeface="Verdana" panose="020B0604030504040204" pitchFamily="34" charset="0"/>
                <a:cs typeface="Arial" panose="020B0604020202020204" pitchFamily="34" charset="0"/>
              </a:rPr>
              <a:t>Campaigns</a:t>
            </a:r>
          </a:p>
          <a:p>
            <a:endParaRPr lang="en-US" sz="2000" b="1" dirty="0">
              <a:latin typeface="Arial" panose="020B0604020202020204" pitchFamily="34" charset="0"/>
              <a:ea typeface="Verdana" panose="020B060403050404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E57EE40-D599-4668-8DF8-53E52E068C08}"/>
              </a:ext>
            </a:extLst>
          </p:cNvPr>
          <p:cNvSpPr txBox="1"/>
          <p:nvPr/>
        </p:nvSpPr>
        <p:spPr>
          <a:xfrm>
            <a:off x="8169456" y="2000955"/>
            <a:ext cx="2574744" cy="1323439"/>
          </a:xfrm>
          <a:prstGeom prst="rect">
            <a:avLst/>
          </a:prstGeom>
          <a:solidFill>
            <a:schemeClr val="bg1"/>
          </a:solidFill>
        </p:spPr>
        <p:txBody>
          <a:bodyPr wrap="none" rtlCol="0">
            <a:spAutoFit/>
          </a:bodyPr>
          <a:lstStyle/>
          <a:p>
            <a:r>
              <a:rPr lang="en-US" sz="2000" b="1" dirty="0">
                <a:latin typeface="Arial" panose="020B0604020202020204" pitchFamily="34" charset="0"/>
                <a:ea typeface="Verdana" panose="020B0604030504040204" pitchFamily="34" charset="0"/>
                <a:cs typeface="Arial" panose="020B0604020202020204" pitchFamily="34" charset="0"/>
              </a:rPr>
              <a:t>More likely to reach</a:t>
            </a:r>
            <a:endParaRPr lang="en-US" sz="2000" dirty="0">
              <a:latin typeface="Arial" panose="020B0604020202020204" pitchFamily="34" charset="0"/>
              <a:ea typeface="Verdana" panose="020B0604030504040204" pitchFamily="34" charset="0"/>
              <a:cs typeface="Arial" panose="020B0604020202020204" pitchFamily="34" charset="0"/>
            </a:endParaRPr>
          </a:p>
          <a:p>
            <a:pPr lvl="1"/>
            <a:r>
              <a:rPr lang="en-US" sz="2000" dirty="0">
                <a:latin typeface="Arial" panose="020B0604020202020204" pitchFamily="34" charset="0"/>
                <a:ea typeface="Verdana" panose="020B0604030504040204" pitchFamily="34" charset="0"/>
                <a:cs typeface="Arial" panose="020B0604020202020204" pitchFamily="34" charset="0"/>
              </a:rPr>
              <a:t>Men</a:t>
            </a:r>
          </a:p>
          <a:p>
            <a:pPr lvl="1"/>
            <a:r>
              <a:rPr lang="en-US" sz="2000" dirty="0">
                <a:latin typeface="Arial" panose="020B0604020202020204" pitchFamily="34" charset="0"/>
                <a:ea typeface="Verdana" panose="020B0604030504040204" pitchFamily="34" charset="0"/>
                <a:cs typeface="Arial" panose="020B0604020202020204" pitchFamily="34" charset="0"/>
              </a:rPr>
              <a:t>Young adults</a:t>
            </a:r>
          </a:p>
          <a:p>
            <a:pPr lvl="1"/>
            <a:r>
              <a:rPr lang="en-US" sz="2000" dirty="0">
                <a:latin typeface="Arial" panose="020B0604020202020204" pitchFamily="34" charset="0"/>
                <a:ea typeface="Verdana" panose="020B0604030504040204" pitchFamily="34" charset="0"/>
                <a:cs typeface="Arial" panose="020B0604020202020204" pitchFamily="34" charset="0"/>
              </a:rPr>
              <a:t>First-time testers</a:t>
            </a:r>
          </a:p>
        </p:txBody>
      </p:sp>
      <p:pic>
        <p:nvPicPr>
          <p:cNvPr id="11" name="Graphic 10" descr="Test tubes">
            <a:extLst>
              <a:ext uri="{FF2B5EF4-FFF2-40B4-BE49-F238E27FC236}">
                <a16:creationId xmlns:a16="http://schemas.microsoft.com/office/drawing/2014/main" id="{5ADD4E7B-8056-40A4-A58A-8CFCC62CF93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5720" y="685800"/>
            <a:ext cx="640080" cy="640080"/>
          </a:xfrm>
          <a:prstGeom prst="rect">
            <a:avLst/>
          </a:prstGeom>
        </p:spPr>
      </p:pic>
      <p:pic>
        <p:nvPicPr>
          <p:cNvPr id="3" name="Picture 2">
            <a:extLst>
              <a:ext uri="{FF2B5EF4-FFF2-40B4-BE49-F238E27FC236}">
                <a16:creationId xmlns:a16="http://schemas.microsoft.com/office/drawing/2014/main" id="{6D2921E9-AF0C-4645-AFDF-54465EC8F6D1}"/>
              </a:ext>
            </a:extLst>
          </p:cNvPr>
          <p:cNvPicPr>
            <a:picLocks noChangeAspect="1"/>
          </p:cNvPicPr>
          <p:nvPr/>
        </p:nvPicPr>
        <p:blipFill>
          <a:blip r:embed="rId5"/>
          <a:stretch>
            <a:fillRect/>
          </a:stretch>
        </p:blipFill>
        <p:spPr>
          <a:xfrm>
            <a:off x="856377" y="1918927"/>
            <a:ext cx="2372564" cy="1316606"/>
          </a:xfrm>
          <a:prstGeom prst="rect">
            <a:avLst/>
          </a:prstGeom>
        </p:spPr>
      </p:pic>
      <p:sp>
        <p:nvSpPr>
          <p:cNvPr id="15" name="TextBox 14">
            <a:extLst>
              <a:ext uri="{FF2B5EF4-FFF2-40B4-BE49-F238E27FC236}">
                <a16:creationId xmlns:a16="http://schemas.microsoft.com/office/drawing/2014/main" id="{4B3B04A3-AA06-49F2-9A9E-C2B7E6B663DB}"/>
              </a:ext>
            </a:extLst>
          </p:cNvPr>
          <p:cNvSpPr txBox="1"/>
          <p:nvPr/>
        </p:nvSpPr>
        <p:spPr>
          <a:xfrm>
            <a:off x="2434686" y="3193589"/>
            <a:ext cx="921828"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UNITAID</a:t>
            </a:r>
          </a:p>
        </p:txBody>
      </p:sp>
      <p:grpSp>
        <p:nvGrpSpPr>
          <p:cNvPr id="10" name="Group 9"/>
          <p:cNvGrpSpPr/>
          <p:nvPr/>
        </p:nvGrpSpPr>
        <p:grpSpPr>
          <a:xfrm>
            <a:off x="1219200" y="3492730"/>
            <a:ext cx="10099395" cy="3320309"/>
            <a:chOff x="304800" y="3558780"/>
            <a:chExt cx="9142345" cy="3179830"/>
          </a:xfrm>
        </p:grpSpPr>
        <p:grpSp>
          <p:nvGrpSpPr>
            <p:cNvPr id="8" name="Group 7">
              <a:extLst>
                <a:ext uri="{FF2B5EF4-FFF2-40B4-BE49-F238E27FC236}">
                  <a16:creationId xmlns:a16="http://schemas.microsoft.com/office/drawing/2014/main" id="{5EA75065-0E79-4F4B-B3BB-77A24FF449A6}"/>
                </a:ext>
              </a:extLst>
            </p:cNvPr>
            <p:cNvGrpSpPr/>
            <p:nvPr/>
          </p:nvGrpSpPr>
          <p:grpSpPr>
            <a:xfrm>
              <a:off x="1371600" y="3558780"/>
              <a:ext cx="8075545" cy="3179830"/>
              <a:chOff x="1371600" y="3558780"/>
              <a:chExt cx="8075545" cy="3179830"/>
            </a:xfrm>
          </p:grpSpPr>
          <p:pic>
            <p:nvPicPr>
              <p:cNvPr id="13" name="Picture 12">
                <a:extLst>
                  <a:ext uri="{FF2B5EF4-FFF2-40B4-BE49-F238E27FC236}">
                    <a16:creationId xmlns:a16="http://schemas.microsoft.com/office/drawing/2014/main" id="{B0AEA47D-BCED-432C-9570-D42F5B0034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00" y="3558780"/>
                <a:ext cx="3884380" cy="2913285"/>
              </a:xfrm>
              <a:prstGeom prst="rect">
                <a:avLst/>
              </a:prstGeom>
            </p:spPr>
          </p:pic>
          <p:sp>
            <p:nvSpPr>
              <p:cNvPr id="5" name="TextBox 4">
                <a:extLst>
                  <a:ext uri="{FF2B5EF4-FFF2-40B4-BE49-F238E27FC236}">
                    <a16:creationId xmlns:a16="http://schemas.microsoft.com/office/drawing/2014/main" id="{6E89155A-81F1-4DEB-A570-02F1A0569535}"/>
                  </a:ext>
                </a:extLst>
              </p:cNvPr>
              <p:cNvSpPr txBox="1"/>
              <p:nvPr/>
            </p:nvSpPr>
            <p:spPr>
              <a:xfrm>
                <a:off x="6099040" y="6447083"/>
                <a:ext cx="3348105" cy="261610"/>
              </a:xfrm>
              <a:prstGeom prst="rect">
                <a:avLst/>
              </a:prstGeom>
              <a:noFill/>
            </p:spPr>
            <p:txBody>
              <a:bodyPr wrap="square" rtlCol="0">
                <a:spAutoFit/>
              </a:bodyPr>
              <a:lstStyle/>
              <a:p>
                <a:pPr algn="ctr"/>
                <a:r>
                  <a:rPr lang="en-US" sz="1100" dirty="0"/>
                  <a:t>Uganda Empowerment Mission - UGEM</a:t>
                </a:r>
              </a:p>
            </p:txBody>
          </p:sp>
          <p:sp>
            <p:nvSpPr>
              <p:cNvPr id="17" name="TextBox 16">
                <a:extLst>
                  <a:ext uri="{FF2B5EF4-FFF2-40B4-BE49-F238E27FC236}">
                    <a16:creationId xmlns:a16="http://schemas.microsoft.com/office/drawing/2014/main" id="{6E89155A-81F1-4DEB-A570-02F1A0569535}"/>
                  </a:ext>
                </a:extLst>
              </p:cNvPr>
              <p:cNvSpPr txBox="1"/>
              <p:nvPr/>
            </p:nvSpPr>
            <p:spPr>
              <a:xfrm>
                <a:off x="1371600" y="6477000"/>
                <a:ext cx="3348105" cy="261610"/>
              </a:xfrm>
              <a:prstGeom prst="rect">
                <a:avLst/>
              </a:prstGeom>
              <a:noFill/>
            </p:spPr>
            <p:txBody>
              <a:bodyPr wrap="square" rtlCol="0">
                <a:spAutoFit/>
              </a:bodyPr>
              <a:lstStyle/>
              <a:p>
                <a:pPr algn="r"/>
                <a:r>
                  <a:rPr lang="en-US" sz="1100" dirty="0"/>
                  <a:t>AIDS Healthcare Foundation</a:t>
                </a:r>
              </a:p>
            </p:txBody>
          </p:sp>
        </p:grpSp>
        <p:pic>
          <p:nvPicPr>
            <p:cNvPr id="9" name="Picture 8"/>
            <p:cNvPicPr>
              <a:picLocks noChangeAspect="1"/>
            </p:cNvPicPr>
            <p:nvPr/>
          </p:nvPicPr>
          <p:blipFill>
            <a:blip r:embed="rId7"/>
            <a:stretch>
              <a:fillRect/>
            </a:stretch>
          </p:blipFill>
          <p:spPr>
            <a:xfrm>
              <a:off x="304800" y="3581400"/>
              <a:ext cx="4397115" cy="2933700"/>
            </a:xfrm>
            <a:prstGeom prst="rect">
              <a:avLst/>
            </a:prstGeom>
          </p:spPr>
        </p:pic>
      </p:grpSp>
    </p:spTree>
    <p:extLst>
      <p:ext uri="{BB962C8B-B14F-4D97-AF65-F5344CB8AC3E}">
        <p14:creationId xmlns:p14="http://schemas.microsoft.com/office/powerpoint/2010/main" val="365044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DC678B-053F-4E19-9377-60EFBA7B0AAF}"/>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4800600" y="1598173"/>
            <a:ext cx="6363527" cy="4917268"/>
          </a:xfrm>
          <a:prstGeom prst="rect">
            <a:avLst/>
          </a:prstGeom>
        </p:spPr>
      </p:pic>
      <p:sp>
        <p:nvSpPr>
          <p:cNvPr id="4" name="TextBox 3"/>
          <p:cNvSpPr txBox="1"/>
          <p:nvPr/>
        </p:nvSpPr>
        <p:spPr>
          <a:xfrm>
            <a:off x="0" y="6488668"/>
            <a:ext cx="1596260" cy="369332"/>
          </a:xfrm>
          <a:prstGeom prst="rect">
            <a:avLst/>
          </a:prstGeom>
          <a:noFill/>
        </p:spPr>
        <p:txBody>
          <a:bodyPr wrap="none" rtlCol="0">
            <a:spAutoFit/>
          </a:bodyPr>
          <a:lstStyle/>
          <a:p>
            <a:r>
              <a:rPr lang="en-US" dirty="0"/>
              <a:t>Bassett, 2015</a:t>
            </a:r>
          </a:p>
        </p:txBody>
      </p:sp>
      <p:sp>
        <p:nvSpPr>
          <p:cNvPr id="6" name="TextBox 5"/>
          <p:cNvSpPr txBox="1"/>
          <p:nvPr/>
        </p:nvSpPr>
        <p:spPr>
          <a:xfrm>
            <a:off x="762000" y="1785865"/>
            <a:ext cx="3733800" cy="4524315"/>
          </a:xfrm>
          <a:prstGeom prst="rect">
            <a:avLst/>
          </a:prstGeom>
          <a:noFill/>
        </p:spPr>
        <p:txBody>
          <a:bodyPr wrap="square" rtlCol="0">
            <a:spAutoFit/>
          </a:bodyPr>
          <a:lstStyle/>
          <a:p>
            <a:r>
              <a:rPr lang="en-US" sz="2400" dirty="0"/>
              <a:t>Mobile testers vs Clinic testers in South Africa:</a:t>
            </a:r>
          </a:p>
          <a:p>
            <a:pPr lvl="1"/>
            <a:r>
              <a:rPr lang="en-US" sz="2400" dirty="0"/>
              <a:t>-Younger</a:t>
            </a:r>
          </a:p>
          <a:p>
            <a:pPr lvl="1"/>
            <a:r>
              <a:rPr lang="en-US" sz="2400" dirty="0"/>
              <a:t>-More likely male</a:t>
            </a:r>
          </a:p>
          <a:p>
            <a:pPr lvl="1"/>
            <a:r>
              <a:rPr lang="en-US" sz="2400" dirty="0"/>
              <a:t>-Higher CD4 counts</a:t>
            </a:r>
          </a:p>
          <a:p>
            <a:pPr lvl="1"/>
            <a:r>
              <a:rPr lang="en-US" sz="2400" dirty="0"/>
              <a:t>-Further from home</a:t>
            </a:r>
          </a:p>
          <a:p>
            <a:endParaRPr lang="en-US" sz="2400" dirty="0"/>
          </a:p>
          <a:p>
            <a:endParaRPr lang="en-US" sz="2400" dirty="0"/>
          </a:p>
          <a:p>
            <a:r>
              <a:rPr lang="en-US" sz="2400" dirty="0"/>
              <a:t>Highest yield mobile sites:</a:t>
            </a:r>
          </a:p>
          <a:p>
            <a:pPr lvl="1"/>
            <a:r>
              <a:rPr lang="en-US" sz="2400" dirty="0"/>
              <a:t>-Commercial zones</a:t>
            </a:r>
          </a:p>
          <a:p>
            <a:pPr lvl="1"/>
            <a:r>
              <a:rPr lang="en-US" sz="2400" dirty="0"/>
              <a:t>-Transport hubs</a:t>
            </a:r>
          </a:p>
          <a:p>
            <a:endParaRPr lang="en-US" sz="2400" dirty="0"/>
          </a:p>
        </p:txBody>
      </p:sp>
      <p:sp>
        <p:nvSpPr>
          <p:cNvPr id="2" name="Title 1">
            <a:extLst>
              <a:ext uri="{FF2B5EF4-FFF2-40B4-BE49-F238E27FC236}">
                <a16:creationId xmlns:a16="http://schemas.microsoft.com/office/drawing/2014/main" id="{125C7344-B2DB-4E86-9CAC-4E456CFB89A4}"/>
              </a:ext>
            </a:extLst>
          </p:cNvPr>
          <p:cNvSpPr>
            <a:spLocks noGrp="1"/>
          </p:cNvSpPr>
          <p:nvPr>
            <p:ph type="title"/>
          </p:nvPr>
        </p:nvSpPr>
        <p:spPr>
          <a:xfrm>
            <a:off x="762000" y="228600"/>
            <a:ext cx="10871200" cy="990600"/>
          </a:xfrm>
        </p:spPr>
        <p:txBody>
          <a:bodyPr/>
          <a:lstStyle/>
          <a:p>
            <a:r>
              <a:rPr lang="en-US" sz="4000" dirty="0"/>
              <a:t>Mobile testing appeals to people who might not visit healthcare facilities</a:t>
            </a:r>
          </a:p>
        </p:txBody>
      </p:sp>
      <p:pic>
        <p:nvPicPr>
          <p:cNvPr id="7" name="Graphic 6" descr="Test tubes">
            <a:extLst>
              <a:ext uri="{FF2B5EF4-FFF2-40B4-BE49-F238E27FC236}">
                <a16:creationId xmlns:a16="http://schemas.microsoft.com/office/drawing/2014/main" id="{8E129E59-F96F-4071-835E-41AD5F5A93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5720" y="685800"/>
            <a:ext cx="640080" cy="640080"/>
          </a:xfrm>
          <a:prstGeom prst="rect">
            <a:avLst/>
          </a:prstGeom>
        </p:spPr>
      </p:pic>
    </p:spTree>
    <p:extLst>
      <p:ext uri="{BB962C8B-B14F-4D97-AF65-F5344CB8AC3E}">
        <p14:creationId xmlns:p14="http://schemas.microsoft.com/office/powerpoint/2010/main" val="1820787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B1E2AE-EFF6-4A68-8234-6E338DB5551D}"/>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4400" dirty="0"/>
              <a:t>HIV self-testing also appeals to men, adolescents, 1</a:t>
            </a:r>
            <a:r>
              <a:rPr lang="en-US" sz="4400" baseline="30000" dirty="0"/>
              <a:t>st</a:t>
            </a:r>
            <a:r>
              <a:rPr lang="en-US" sz="4400" dirty="0"/>
              <a:t> time testers</a:t>
            </a:r>
          </a:p>
        </p:txBody>
      </p:sp>
      <p:sp>
        <p:nvSpPr>
          <p:cNvPr id="9" name="Content Placeholder 8"/>
          <p:cNvSpPr>
            <a:spLocks noGrp="1"/>
          </p:cNvSpPr>
          <p:nvPr>
            <p:ph sz="quarter" idx="1"/>
          </p:nvPr>
        </p:nvSpPr>
        <p:spPr>
          <a:xfrm>
            <a:off x="718750" y="1937896"/>
            <a:ext cx="6901249" cy="3778530"/>
          </a:xfrm>
        </p:spPr>
        <p:txBody>
          <a:bodyPr/>
          <a:lstStyle/>
          <a:p>
            <a:r>
              <a:rPr lang="en-US" sz="3200" dirty="0">
                <a:latin typeface="Arial" panose="020B0604020202020204" pitchFamily="34" charset="0"/>
                <a:cs typeface="Arial" panose="020B0604020202020204" pitchFamily="34" charset="0"/>
              </a:rPr>
              <a:t>STAR - Malawi, Zambia, Zimbabwe</a:t>
            </a:r>
          </a:p>
          <a:p>
            <a:r>
              <a:rPr lang="en-US" sz="3200" dirty="0">
                <a:latin typeface="Arial" panose="020B0604020202020204" pitchFamily="34" charset="0"/>
                <a:cs typeface="Arial" panose="020B0604020202020204" pitchFamily="34" charset="0"/>
              </a:rPr>
              <a:t>&gt;600,000 HIVST distributed</a:t>
            </a:r>
          </a:p>
          <a:p>
            <a:pPr lvl="1"/>
            <a:r>
              <a:rPr lang="en-US" sz="2800" dirty="0">
                <a:latin typeface="Arial" panose="020B0604020202020204" pitchFamily="34" charset="0"/>
                <a:cs typeface="Arial" panose="020B0604020202020204" pitchFamily="34" charset="0"/>
              </a:rPr>
              <a:t>48% to men</a:t>
            </a:r>
          </a:p>
          <a:p>
            <a:pPr lvl="1"/>
            <a:r>
              <a:rPr lang="en-US" sz="2800" dirty="0">
                <a:latin typeface="Arial" panose="020B0604020202020204" pitchFamily="34" charset="0"/>
                <a:cs typeface="Arial" panose="020B0604020202020204" pitchFamily="34" charset="0"/>
              </a:rPr>
              <a:t>43% 16-24 year olds</a:t>
            </a:r>
          </a:p>
          <a:p>
            <a:pPr lvl="1"/>
            <a:r>
              <a:rPr lang="en-US" sz="2800" dirty="0">
                <a:latin typeface="Arial" panose="020B0604020202020204" pitchFamily="34" charset="0"/>
                <a:cs typeface="Arial" panose="020B0604020202020204" pitchFamily="34" charset="0"/>
              </a:rPr>
              <a:t>20% first-time testers</a:t>
            </a:r>
          </a:p>
          <a:p>
            <a:r>
              <a:rPr lang="en-US" sz="3200" dirty="0">
                <a:latin typeface="Arial" panose="020B0604020202020204" pitchFamily="34" charset="0"/>
                <a:cs typeface="Arial" panose="020B0604020202020204" pitchFamily="34" charset="0"/>
              </a:rPr>
              <a:t>HIV prevalence 1.9% vs 10.2% in facilities</a:t>
            </a:r>
          </a:p>
        </p:txBody>
      </p:sp>
      <p:sp>
        <p:nvSpPr>
          <p:cNvPr id="8" name="TextBox 7"/>
          <p:cNvSpPr txBox="1"/>
          <p:nvPr/>
        </p:nvSpPr>
        <p:spPr>
          <a:xfrm>
            <a:off x="0" y="6488668"/>
            <a:ext cx="1609109" cy="369332"/>
          </a:xfrm>
          <a:prstGeom prst="rect">
            <a:avLst/>
          </a:prstGeom>
          <a:noFill/>
        </p:spPr>
        <p:txBody>
          <a:bodyPr wrap="none" rtlCol="0">
            <a:spAutoFit/>
          </a:bodyPr>
          <a:lstStyle/>
          <a:p>
            <a:r>
              <a:rPr lang="en-US" dirty="0" err="1"/>
              <a:t>Hatzold</a:t>
            </a:r>
            <a:r>
              <a:rPr lang="en-US" dirty="0"/>
              <a:t>, 2019</a:t>
            </a:r>
          </a:p>
        </p:txBody>
      </p:sp>
      <p:pic>
        <p:nvPicPr>
          <p:cNvPr id="7" name="Picture 6">
            <a:extLst>
              <a:ext uri="{FF2B5EF4-FFF2-40B4-BE49-F238E27FC236}">
                <a16:creationId xmlns:a16="http://schemas.microsoft.com/office/drawing/2014/main" id="{5CDF59FD-0B34-47FD-BBAE-111E4DED3410}"/>
              </a:ext>
            </a:extLst>
          </p:cNvPr>
          <p:cNvPicPr>
            <a:picLocks noChangeAspect="1"/>
          </p:cNvPicPr>
          <p:nvPr/>
        </p:nvPicPr>
        <p:blipFill>
          <a:blip r:embed="rId3"/>
          <a:stretch>
            <a:fillRect/>
          </a:stretch>
        </p:blipFill>
        <p:spPr>
          <a:xfrm>
            <a:off x="7772400" y="2743199"/>
            <a:ext cx="3657600" cy="3051183"/>
          </a:xfrm>
          <a:prstGeom prst="rect">
            <a:avLst/>
          </a:prstGeom>
        </p:spPr>
      </p:pic>
      <p:sp>
        <p:nvSpPr>
          <p:cNvPr id="11" name="TextBox 10">
            <a:extLst>
              <a:ext uri="{FF2B5EF4-FFF2-40B4-BE49-F238E27FC236}">
                <a16:creationId xmlns:a16="http://schemas.microsoft.com/office/drawing/2014/main" id="{9CF7289B-1DC7-4381-86E4-DE1DB93C92E7}"/>
              </a:ext>
            </a:extLst>
          </p:cNvPr>
          <p:cNvSpPr txBox="1"/>
          <p:nvPr/>
        </p:nvSpPr>
        <p:spPr>
          <a:xfrm>
            <a:off x="8081895" y="5794382"/>
            <a:ext cx="3348105" cy="261610"/>
          </a:xfrm>
          <a:prstGeom prst="rect">
            <a:avLst/>
          </a:prstGeom>
          <a:noFill/>
        </p:spPr>
        <p:txBody>
          <a:bodyPr wrap="square" rtlCol="0">
            <a:spAutoFit/>
          </a:bodyPr>
          <a:lstStyle/>
          <a:p>
            <a:pPr algn="r"/>
            <a:r>
              <a:rPr lang="en-US" sz="1100" dirty="0"/>
              <a:t>UNITAID</a:t>
            </a:r>
          </a:p>
        </p:txBody>
      </p:sp>
      <p:pic>
        <p:nvPicPr>
          <p:cNvPr id="10" name="Graphic 9" descr="Test tubes">
            <a:extLst>
              <a:ext uri="{FF2B5EF4-FFF2-40B4-BE49-F238E27FC236}">
                <a16:creationId xmlns:a16="http://schemas.microsoft.com/office/drawing/2014/main" id="{ECBAACEC-C698-47D5-BE95-2432A3A7524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5720" y="685800"/>
            <a:ext cx="640080" cy="640080"/>
          </a:xfrm>
          <a:prstGeom prst="rect">
            <a:avLst/>
          </a:prstGeom>
        </p:spPr>
      </p:pic>
    </p:spTree>
    <p:extLst>
      <p:ext uri="{BB962C8B-B14F-4D97-AF65-F5344CB8AC3E}">
        <p14:creationId xmlns:p14="http://schemas.microsoft.com/office/powerpoint/2010/main" val="266152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6B34B4B-0D0B-4458-8C44-8AD4C88B9B4E}"/>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itle 1"/>
          <p:cNvSpPr txBox="1">
            <a:spLocks/>
          </p:cNvSpPr>
          <p:nvPr/>
        </p:nvSpPr>
        <p:spPr bwMode="auto">
          <a:xfrm>
            <a:off x="774624" y="152400"/>
            <a:ext cx="11417376"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chemeClr val="tx2"/>
                </a:solidFill>
                <a:latin typeface="Verdana"/>
                <a:ea typeface="+mj-ea"/>
                <a:cs typeface="Verdana"/>
              </a:defRPr>
            </a:lvl1pPr>
            <a:lvl2pPr algn="l" rtl="0" eaLnBrk="0" fontAlgn="base" hangingPunct="0">
              <a:spcBef>
                <a:spcPct val="0"/>
              </a:spcBef>
              <a:spcAft>
                <a:spcPct val="0"/>
              </a:spcAft>
              <a:defRPr sz="4400">
                <a:solidFill>
                  <a:schemeClr val="tx2"/>
                </a:solidFill>
                <a:latin typeface="Tw Cen MT"/>
              </a:defRPr>
            </a:lvl2pPr>
            <a:lvl3pPr algn="l" rtl="0" eaLnBrk="0" fontAlgn="base" hangingPunct="0">
              <a:spcBef>
                <a:spcPct val="0"/>
              </a:spcBef>
              <a:spcAft>
                <a:spcPct val="0"/>
              </a:spcAft>
              <a:defRPr sz="4400">
                <a:solidFill>
                  <a:schemeClr val="tx2"/>
                </a:solidFill>
                <a:latin typeface="Tw Cen MT"/>
              </a:defRPr>
            </a:lvl3pPr>
            <a:lvl4pPr algn="l" rtl="0" eaLnBrk="0" fontAlgn="base" hangingPunct="0">
              <a:spcBef>
                <a:spcPct val="0"/>
              </a:spcBef>
              <a:spcAft>
                <a:spcPct val="0"/>
              </a:spcAft>
              <a:defRPr sz="4400">
                <a:solidFill>
                  <a:schemeClr val="tx2"/>
                </a:solidFill>
                <a:latin typeface="Tw Cen MT"/>
              </a:defRPr>
            </a:lvl4pPr>
            <a:lvl5pPr algn="l" rtl="0" eaLnBrk="0" fontAlgn="base" hangingPunct="0">
              <a:spcBef>
                <a:spcPct val="0"/>
              </a:spcBef>
              <a:spcAft>
                <a:spcPct val="0"/>
              </a:spcAft>
              <a:defRPr sz="4400">
                <a:solidFill>
                  <a:schemeClr val="tx2"/>
                </a:solidFill>
                <a:latin typeface="Tw Cen MT"/>
              </a:defRPr>
            </a:lvl5pPr>
            <a:lvl6pPr marL="457200" algn="l" rtl="0" fontAlgn="base">
              <a:spcBef>
                <a:spcPct val="0"/>
              </a:spcBef>
              <a:spcAft>
                <a:spcPct val="0"/>
              </a:spcAft>
              <a:defRPr sz="4400">
                <a:solidFill>
                  <a:schemeClr val="tx2"/>
                </a:solidFill>
                <a:latin typeface="Tw Cen MT"/>
              </a:defRPr>
            </a:lvl6pPr>
            <a:lvl7pPr marL="914400" algn="l" rtl="0" fontAlgn="base">
              <a:spcBef>
                <a:spcPct val="0"/>
              </a:spcBef>
              <a:spcAft>
                <a:spcPct val="0"/>
              </a:spcAft>
              <a:defRPr sz="4400">
                <a:solidFill>
                  <a:schemeClr val="tx2"/>
                </a:solidFill>
                <a:latin typeface="Tw Cen MT"/>
              </a:defRPr>
            </a:lvl7pPr>
            <a:lvl8pPr marL="1371600" algn="l" rtl="0" fontAlgn="base">
              <a:spcBef>
                <a:spcPct val="0"/>
              </a:spcBef>
              <a:spcAft>
                <a:spcPct val="0"/>
              </a:spcAft>
              <a:defRPr sz="4400">
                <a:solidFill>
                  <a:schemeClr val="tx2"/>
                </a:solidFill>
                <a:latin typeface="Tw Cen MT"/>
              </a:defRPr>
            </a:lvl8pPr>
            <a:lvl9pPr marL="1828800" algn="l" rtl="0" fontAlgn="base">
              <a:spcBef>
                <a:spcPct val="0"/>
              </a:spcBef>
              <a:spcAft>
                <a:spcPct val="0"/>
              </a:spcAft>
              <a:defRPr sz="4400">
                <a:solidFill>
                  <a:schemeClr val="tx2"/>
                </a:solidFill>
                <a:latin typeface="Tw Cen MT"/>
              </a:defRPr>
            </a:lvl9pPr>
          </a:lstStyle>
          <a:p>
            <a:r>
              <a:rPr lang="en-US" sz="4400" dirty="0"/>
              <a:t>Social media to increase HIV testing among MSM in China</a:t>
            </a:r>
          </a:p>
        </p:txBody>
      </p:sp>
      <p:sp>
        <p:nvSpPr>
          <p:cNvPr id="7" name="TextBox 6"/>
          <p:cNvSpPr txBox="1"/>
          <p:nvPr/>
        </p:nvSpPr>
        <p:spPr>
          <a:xfrm>
            <a:off x="-24641" y="6488668"/>
            <a:ext cx="1420882" cy="369332"/>
          </a:xfrm>
          <a:prstGeom prst="rect">
            <a:avLst/>
          </a:prstGeom>
          <a:noFill/>
        </p:spPr>
        <p:txBody>
          <a:bodyPr wrap="none" rtlCol="0">
            <a:spAutoFit/>
          </a:bodyPr>
          <a:lstStyle/>
          <a:p>
            <a:r>
              <a:rPr lang="en-US" dirty="0"/>
              <a:t>Wang, 2019</a:t>
            </a:r>
          </a:p>
        </p:txBody>
      </p:sp>
      <p:pic>
        <p:nvPicPr>
          <p:cNvPr id="8" name="Picture 7">
            <a:extLst>
              <a:ext uri="{FF2B5EF4-FFF2-40B4-BE49-F238E27FC236}">
                <a16:creationId xmlns:a16="http://schemas.microsoft.com/office/drawing/2014/main" id="{99307D31-202D-4D1E-9D4B-A4613B81510C}"/>
              </a:ext>
            </a:extLst>
          </p:cNvPr>
          <p:cNvPicPr>
            <a:picLocks noChangeAspect="1"/>
          </p:cNvPicPr>
          <p:nvPr/>
        </p:nvPicPr>
        <p:blipFill>
          <a:blip r:embed="rId3"/>
          <a:stretch>
            <a:fillRect/>
          </a:stretch>
        </p:blipFill>
        <p:spPr>
          <a:xfrm>
            <a:off x="5562600" y="1447800"/>
            <a:ext cx="5379269" cy="5338266"/>
          </a:xfrm>
          <a:prstGeom prst="rect">
            <a:avLst/>
          </a:prstGeom>
        </p:spPr>
      </p:pic>
      <p:cxnSp>
        <p:nvCxnSpPr>
          <p:cNvPr id="10" name="Straight Connector 9"/>
          <p:cNvCxnSpPr>
            <a:cxnSpLocks/>
          </p:cNvCxnSpPr>
          <p:nvPr/>
        </p:nvCxnSpPr>
        <p:spPr>
          <a:xfrm flipH="1">
            <a:off x="8130068" y="1617958"/>
            <a:ext cx="11666" cy="4648200"/>
          </a:xfrm>
          <a:prstGeom prst="line">
            <a:avLst/>
          </a:prstGeom>
          <a:ln w="31750"/>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0CF105C-66D6-462D-8D93-70BB69EE030E}"/>
              </a:ext>
            </a:extLst>
          </p:cNvPr>
          <p:cNvSpPr txBox="1"/>
          <p:nvPr/>
        </p:nvSpPr>
        <p:spPr>
          <a:xfrm rot="16200000">
            <a:off x="6925524" y="3058161"/>
            <a:ext cx="2063087" cy="369332"/>
          </a:xfrm>
          <a:prstGeom prst="rect">
            <a:avLst/>
          </a:prstGeom>
          <a:noFill/>
        </p:spPr>
        <p:txBody>
          <a:bodyPr wrap="square" rtlCol="0">
            <a:spAutoFit/>
          </a:bodyPr>
          <a:lstStyle/>
          <a:p>
            <a:r>
              <a:rPr lang="en-US" dirty="0"/>
              <a:t>Campaign start</a:t>
            </a:r>
          </a:p>
        </p:txBody>
      </p:sp>
      <p:pic>
        <p:nvPicPr>
          <p:cNvPr id="4" name="Picture 3" descr="A screen shot of a person&#10;&#10;Description generated with high confidence">
            <a:extLst>
              <a:ext uri="{FF2B5EF4-FFF2-40B4-BE49-F238E27FC236}">
                <a16:creationId xmlns:a16="http://schemas.microsoft.com/office/drawing/2014/main" id="{735BC38B-5786-4F1C-A176-24EA9C8E5718}"/>
              </a:ext>
            </a:extLst>
          </p:cNvPr>
          <p:cNvPicPr>
            <a:picLocks noChangeAspect="1"/>
          </p:cNvPicPr>
          <p:nvPr/>
        </p:nvPicPr>
        <p:blipFill rotWithShape="1">
          <a:blip r:embed="rId4">
            <a:extLst>
              <a:ext uri="{28A0092B-C50C-407E-A947-70E740481C1C}">
                <a14:useLocalDpi xmlns:a14="http://schemas.microsoft.com/office/drawing/2010/main" val="0"/>
              </a:ext>
            </a:extLst>
          </a:blip>
          <a:srcRect b="4482"/>
          <a:stretch/>
        </p:blipFill>
        <p:spPr>
          <a:xfrm>
            <a:off x="385264" y="2424839"/>
            <a:ext cx="4685791" cy="2993280"/>
          </a:xfrm>
          <a:prstGeom prst="rect">
            <a:avLst/>
          </a:prstGeom>
        </p:spPr>
      </p:pic>
      <p:sp>
        <p:nvSpPr>
          <p:cNvPr id="11" name="TextBox 10">
            <a:extLst>
              <a:ext uri="{FF2B5EF4-FFF2-40B4-BE49-F238E27FC236}">
                <a16:creationId xmlns:a16="http://schemas.microsoft.com/office/drawing/2014/main" id="{FF0DEFB8-4A79-4ABF-A00C-0FF1CF234752}"/>
              </a:ext>
            </a:extLst>
          </p:cNvPr>
          <p:cNvSpPr txBox="1"/>
          <p:nvPr/>
        </p:nvSpPr>
        <p:spPr>
          <a:xfrm>
            <a:off x="365760" y="5443519"/>
            <a:ext cx="3907738" cy="261610"/>
          </a:xfrm>
          <a:prstGeom prst="rect">
            <a:avLst/>
          </a:prstGeom>
          <a:noFill/>
        </p:spPr>
        <p:txBody>
          <a:bodyPr wrap="square" rtlCol="0">
            <a:spAutoFit/>
          </a:bodyPr>
          <a:lstStyle/>
          <a:p>
            <a:r>
              <a:rPr lang="en-US" sz="1100" dirty="0"/>
              <a:t>© Imagine China/REX/Shutterstock</a:t>
            </a:r>
          </a:p>
        </p:txBody>
      </p:sp>
      <p:pic>
        <p:nvPicPr>
          <p:cNvPr id="12" name="Graphic 11" descr="Test tubes">
            <a:extLst>
              <a:ext uri="{FF2B5EF4-FFF2-40B4-BE49-F238E27FC236}">
                <a16:creationId xmlns:a16="http://schemas.microsoft.com/office/drawing/2014/main" id="{57693B2F-B5A6-4DD4-927C-5399FFF6977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5720" y="685800"/>
            <a:ext cx="640080" cy="640080"/>
          </a:xfrm>
          <a:prstGeom prst="rect">
            <a:avLst/>
          </a:prstGeom>
        </p:spPr>
      </p:pic>
    </p:spTree>
    <p:extLst>
      <p:ext uri="{BB962C8B-B14F-4D97-AF65-F5344CB8AC3E}">
        <p14:creationId xmlns:p14="http://schemas.microsoft.com/office/powerpoint/2010/main" val="447130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F6AFCB9-0301-40A0-A9DD-BAA71E2E03FA}"/>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p:cNvSpPr txBox="1"/>
          <p:nvPr/>
        </p:nvSpPr>
        <p:spPr>
          <a:xfrm>
            <a:off x="25400" y="6488668"/>
            <a:ext cx="2750761" cy="369332"/>
          </a:xfrm>
          <a:prstGeom prst="rect">
            <a:avLst/>
          </a:prstGeom>
          <a:noFill/>
        </p:spPr>
        <p:txBody>
          <a:bodyPr wrap="none" rtlCol="0">
            <a:spAutoFit/>
          </a:bodyPr>
          <a:lstStyle/>
          <a:p>
            <a:r>
              <a:rPr lang="en-US" dirty="0"/>
              <a:t>WHO, 2016; </a:t>
            </a:r>
            <a:r>
              <a:rPr lang="en-US" dirty="0" err="1"/>
              <a:t>Dalal</a:t>
            </a:r>
            <a:r>
              <a:rPr lang="en-US" dirty="0"/>
              <a:t>, 2017</a:t>
            </a:r>
          </a:p>
        </p:txBody>
      </p:sp>
      <p:sp>
        <p:nvSpPr>
          <p:cNvPr id="14" name="TextBox 13"/>
          <p:cNvSpPr txBox="1"/>
          <p:nvPr/>
        </p:nvSpPr>
        <p:spPr>
          <a:xfrm>
            <a:off x="5550887" y="2041129"/>
            <a:ext cx="5521986" cy="4031873"/>
          </a:xfrm>
          <a:prstGeom prst="rect">
            <a:avLst/>
          </a:prstGeom>
          <a:noFill/>
        </p:spPr>
        <p:txBody>
          <a:bodyPr wrap="square" rtlCol="0">
            <a:spAutoFit/>
          </a:bodyPr>
          <a:lstStyle/>
          <a:p>
            <a:r>
              <a:rPr lang="en-US" sz="2800" dirty="0"/>
              <a:t>In a systematic review, compared to passive referral, APN:</a:t>
            </a:r>
          </a:p>
          <a:p>
            <a:endParaRPr lang="en-US" sz="2800" dirty="0"/>
          </a:p>
          <a:p>
            <a:pPr lvl="1"/>
            <a:r>
              <a:rPr lang="en-US" sz="2400" b="1" dirty="0"/>
              <a:t>1.5X</a:t>
            </a:r>
            <a:r>
              <a:rPr lang="en-US" sz="2400" dirty="0"/>
              <a:t> increase uptake of HIV testing</a:t>
            </a:r>
          </a:p>
          <a:p>
            <a:pPr lvl="1"/>
            <a:endParaRPr lang="en-US" sz="2400" dirty="0"/>
          </a:p>
          <a:p>
            <a:pPr lvl="1"/>
            <a:r>
              <a:rPr lang="en-US" sz="2400" b="1" dirty="0"/>
              <a:t>1.5X</a:t>
            </a:r>
            <a:r>
              <a:rPr lang="en-US" sz="2400" dirty="0"/>
              <a:t> increase in identification of HIV-infected partners</a:t>
            </a:r>
          </a:p>
          <a:p>
            <a:pPr lvl="1"/>
            <a:endParaRPr lang="en-US" sz="2400" dirty="0"/>
          </a:p>
          <a:p>
            <a:pPr lvl="1"/>
            <a:r>
              <a:rPr lang="en-US" sz="2400" b="1" dirty="0"/>
              <a:t>3.7X</a:t>
            </a:r>
            <a:r>
              <a:rPr lang="en-US" sz="2400" dirty="0"/>
              <a:t> increase linkage to care</a:t>
            </a:r>
          </a:p>
          <a:p>
            <a:endParaRPr lang="en-US" sz="2800" dirty="0"/>
          </a:p>
        </p:txBody>
      </p:sp>
      <p:sp>
        <p:nvSpPr>
          <p:cNvPr id="16" name="Title 1">
            <a:extLst>
              <a:ext uri="{FF2B5EF4-FFF2-40B4-BE49-F238E27FC236}">
                <a16:creationId xmlns:a16="http://schemas.microsoft.com/office/drawing/2014/main" id="{CE052081-0212-4B42-9DE8-9D310BE94D11}"/>
              </a:ext>
            </a:extLst>
          </p:cNvPr>
          <p:cNvSpPr txBox="1">
            <a:spLocks/>
          </p:cNvSpPr>
          <p:nvPr/>
        </p:nvSpPr>
        <p:spPr>
          <a:xfrm>
            <a:off x="838200" y="76200"/>
            <a:ext cx="11430000" cy="990600"/>
          </a:xfrm>
          <a:prstGeom prst="rect">
            <a:avLst/>
          </a:prstGeom>
        </p:spPr>
        <p:txBody>
          <a:bodyPr/>
          <a:lstStyle>
            <a:lvl1pPr algn="l" rtl="0" eaLnBrk="0" fontAlgn="base" hangingPunct="0">
              <a:spcBef>
                <a:spcPct val="0"/>
              </a:spcBef>
              <a:spcAft>
                <a:spcPct val="0"/>
              </a:spcAft>
              <a:defRPr sz="3600" b="1" kern="1200">
                <a:solidFill>
                  <a:schemeClr val="tx2"/>
                </a:solidFill>
                <a:latin typeface="Verdana"/>
                <a:ea typeface="+mj-ea"/>
                <a:cs typeface="Verdana"/>
              </a:defRPr>
            </a:lvl1pPr>
            <a:lvl2pPr algn="l" rtl="0" eaLnBrk="0" fontAlgn="base" hangingPunct="0">
              <a:spcBef>
                <a:spcPct val="0"/>
              </a:spcBef>
              <a:spcAft>
                <a:spcPct val="0"/>
              </a:spcAft>
              <a:defRPr sz="4400">
                <a:solidFill>
                  <a:schemeClr val="tx2"/>
                </a:solidFill>
                <a:latin typeface="Tw Cen MT"/>
              </a:defRPr>
            </a:lvl2pPr>
            <a:lvl3pPr algn="l" rtl="0" eaLnBrk="0" fontAlgn="base" hangingPunct="0">
              <a:spcBef>
                <a:spcPct val="0"/>
              </a:spcBef>
              <a:spcAft>
                <a:spcPct val="0"/>
              </a:spcAft>
              <a:defRPr sz="4400">
                <a:solidFill>
                  <a:schemeClr val="tx2"/>
                </a:solidFill>
                <a:latin typeface="Tw Cen MT"/>
              </a:defRPr>
            </a:lvl3pPr>
            <a:lvl4pPr algn="l" rtl="0" eaLnBrk="0" fontAlgn="base" hangingPunct="0">
              <a:spcBef>
                <a:spcPct val="0"/>
              </a:spcBef>
              <a:spcAft>
                <a:spcPct val="0"/>
              </a:spcAft>
              <a:defRPr sz="4400">
                <a:solidFill>
                  <a:schemeClr val="tx2"/>
                </a:solidFill>
                <a:latin typeface="Tw Cen MT"/>
              </a:defRPr>
            </a:lvl4pPr>
            <a:lvl5pPr algn="l" rtl="0" eaLnBrk="0" fontAlgn="base" hangingPunct="0">
              <a:spcBef>
                <a:spcPct val="0"/>
              </a:spcBef>
              <a:spcAft>
                <a:spcPct val="0"/>
              </a:spcAft>
              <a:defRPr sz="4400">
                <a:solidFill>
                  <a:schemeClr val="tx2"/>
                </a:solidFill>
                <a:latin typeface="Tw Cen MT"/>
              </a:defRPr>
            </a:lvl5pPr>
            <a:lvl6pPr marL="457200" algn="l" rtl="0" fontAlgn="base">
              <a:spcBef>
                <a:spcPct val="0"/>
              </a:spcBef>
              <a:spcAft>
                <a:spcPct val="0"/>
              </a:spcAft>
              <a:defRPr sz="4400">
                <a:solidFill>
                  <a:schemeClr val="tx2"/>
                </a:solidFill>
                <a:latin typeface="Tw Cen MT"/>
              </a:defRPr>
            </a:lvl6pPr>
            <a:lvl7pPr marL="914400" algn="l" rtl="0" fontAlgn="base">
              <a:spcBef>
                <a:spcPct val="0"/>
              </a:spcBef>
              <a:spcAft>
                <a:spcPct val="0"/>
              </a:spcAft>
              <a:defRPr sz="4400">
                <a:solidFill>
                  <a:schemeClr val="tx2"/>
                </a:solidFill>
                <a:latin typeface="Tw Cen MT"/>
              </a:defRPr>
            </a:lvl7pPr>
            <a:lvl8pPr marL="1371600" algn="l" rtl="0" fontAlgn="base">
              <a:spcBef>
                <a:spcPct val="0"/>
              </a:spcBef>
              <a:spcAft>
                <a:spcPct val="0"/>
              </a:spcAft>
              <a:defRPr sz="4400">
                <a:solidFill>
                  <a:schemeClr val="tx2"/>
                </a:solidFill>
                <a:latin typeface="Tw Cen MT"/>
              </a:defRPr>
            </a:lvl8pPr>
            <a:lvl9pPr marL="1828800" algn="l" rtl="0" fontAlgn="base">
              <a:spcBef>
                <a:spcPct val="0"/>
              </a:spcBef>
              <a:spcAft>
                <a:spcPct val="0"/>
              </a:spcAft>
              <a:defRPr sz="4400">
                <a:solidFill>
                  <a:schemeClr val="tx2"/>
                </a:solidFill>
                <a:latin typeface="Tw Cen MT"/>
              </a:defRPr>
            </a:lvl9pPr>
          </a:lstStyle>
          <a:p>
            <a:r>
              <a:rPr lang="en-US" sz="4000" dirty="0"/>
              <a:t>Assisted Partner Notification (APN) appears acceptable and high yield</a:t>
            </a:r>
          </a:p>
        </p:txBody>
      </p:sp>
      <p:grpSp>
        <p:nvGrpSpPr>
          <p:cNvPr id="2" name="Group 1">
            <a:extLst>
              <a:ext uri="{FF2B5EF4-FFF2-40B4-BE49-F238E27FC236}">
                <a16:creationId xmlns:a16="http://schemas.microsoft.com/office/drawing/2014/main" id="{CCC973EC-D293-4278-A90A-3FEBB5BD7F18}"/>
              </a:ext>
            </a:extLst>
          </p:cNvPr>
          <p:cNvGrpSpPr/>
          <p:nvPr/>
        </p:nvGrpSpPr>
        <p:grpSpPr>
          <a:xfrm>
            <a:off x="158191" y="1627946"/>
            <a:ext cx="4686442" cy="4112430"/>
            <a:chOff x="0" y="1690116"/>
            <a:chExt cx="5185696" cy="4550533"/>
          </a:xfrm>
        </p:grpSpPr>
        <p:sp>
          <p:nvSpPr>
            <p:cNvPr id="5" name="TextBox 4"/>
            <p:cNvSpPr txBox="1"/>
            <p:nvPr/>
          </p:nvSpPr>
          <p:spPr>
            <a:xfrm>
              <a:off x="1752600" y="5105400"/>
              <a:ext cx="2362200" cy="715186"/>
            </a:xfrm>
            <a:prstGeom prst="rect">
              <a:avLst/>
            </a:prstGeom>
            <a:solidFill>
              <a:schemeClr val="bg1"/>
            </a:solidFill>
          </p:spPr>
          <p:txBody>
            <a:bodyPr wrap="square" rtlCol="0">
              <a:spAutoFit/>
            </a:bodyPr>
            <a:lstStyle/>
            <a:p>
              <a:endParaRPr lang="en-US" dirty="0"/>
            </a:p>
            <a:p>
              <a:endParaRPr lang="en-US" dirty="0"/>
            </a:p>
          </p:txBody>
        </p:sp>
        <p:sp>
          <p:nvSpPr>
            <p:cNvPr id="12" name="TextBox 11"/>
            <p:cNvSpPr txBox="1"/>
            <p:nvPr/>
          </p:nvSpPr>
          <p:spPr>
            <a:xfrm>
              <a:off x="3335868" y="2607734"/>
              <a:ext cx="1600200" cy="408677"/>
            </a:xfrm>
            <a:prstGeom prst="rect">
              <a:avLst/>
            </a:prstGeom>
            <a:solidFill>
              <a:schemeClr val="bg2"/>
            </a:solidFill>
          </p:spPr>
          <p:txBody>
            <a:bodyPr wrap="square" rtlCol="0">
              <a:spAutoFit/>
            </a:bodyPr>
            <a:lstStyle/>
            <a:p>
              <a:endParaRPr lang="en-US" dirty="0"/>
            </a:p>
          </p:txBody>
        </p:sp>
        <p:sp>
          <p:nvSpPr>
            <p:cNvPr id="19" name="TextBox 18"/>
            <p:cNvSpPr txBox="1"/>
            <p:nvPr/>
          </p:nvSpPr>
          <p:spPr>
            <a:xfrm>
              <a:off x="3365500" y="3073400"/>
              <a:ext cx="1600200" cy="3167249"/>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5" name="Oval 14">
              <a:extLst>
                <a:ext uri="{FF2B5EF4-FFF2-40B4-BE49-F238E27FC236}">
                  <a16:creationId xmlns:a16="http://schemas.microsoft.com/office/drawing/2014/main" id="{D865866A-D9CA-4B2A-855C-E1BC46413B34}"/>
                </a:ext>
              </a:extLst>
            </p:cNvPr>
            <p:cNvSpPr/>
            <p:nvPr/>
          </p:nvSpPr>
          <p:spPr>
            <a:xfrm>
              <a:off x="2440817" y="5070394"/>
              <a:ext cx="1287084" cy="1026813"/>
            </a:xfrm>
            <a:prstGeom prst="ellipse">
              <a:avLst/>
            </a:prstGeom>
            <a:noFill/>
            <a:ln>
              <a:solidFill>
                <a:schemeClr val="accent1"/>
              </a:solidFill>
              <a:prstDash val="dash"/>
            </a:ln>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AB78665-711B-4A94-927A-094C1A5F3F9C}"/>
                </a:ext>
              </a:extLst>
            </p:cNvPr>
            <p:cNvSpPr/>
            <p:nvPr/>
          </p:nvSpPr>
          <p:spPr>
            <a:xfrm>
              <a:off x="311912" y="4793039"/>
              <a:ext cx="1001653" cy="914400"/>
            </a:xfrm>
            <a:prstGeom prst="ellipse">
              <a:avLst/>
            </a:prstGeom>
            <a:noFill/>
            <a:ln>
              <a:solidFill>
                <a:schemeClr val="accent1"/>
              </a:solidFill>
              <a:prstDash val="dash"/>
            </a:ln>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FD7C701-6D0B-43C5-9A0A-219F68BCF157}"/>
                </a:ext>
              </a:extLst>
            </p:cNvPr>
            <p:cNvSpPr/>
            <p:nvPr/>
          </p:nvSpPr>
          <p:spPr>
            <a:xfrm>
              <a:off x="2831350" y="2326890"/>
              <a:ext cx="1287084" cy="1026813"/>
            </a:xfrm>
            <a:prstGeom prst="ellipse">
              <a:avLst/>
            </a:prstGeom>
            <a:noFill/>
            <a:ln>
              <a:solidFill>
                <a:schemeClr val="accent1"/>
              </a:solidFill>
              <a:prstDash val="dash"/>
            </a:ln>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E78C207-0D15-4FAB-AFAE-E9199FD4884B}"/>
                </a:ext>
              </a:extLst>
            </p:cNvPr>
            <p:cNvSpPr/>
            <p:nvPr/>
          </p:nvSpPr>
          <p:spPr>
            <a:xfrm>
              <a:off x="742759" y="2745212"/>
              <a:ext cx="2738472" cy="2649080"/>
            </a:xfrm>
            <a:prstGeom prst="ellipse">
              <a:avLst/>
            </a:prstGeom>
            <a:solidFill>
              <a:schemeClr val="accent5">
                <a:lumMod val="40000"/>
                <a:lumOff val="60000"/>
              </a:schemeClr>
            </a:solidFill>
            <a:ln>
              <a:solidFill>
                <a:schemeClr val="accent1"/>
              </a:solidFill>
              <a:prstDash val="dash"/>
            </a:ln>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21" name="Graphic 20" descr="Man">
              <a:extLst>
                <a:ext uri="{FF2B5EF4-FFF2-40B4-BE49-F238E27FC236}">
                  <a16:creationId xmlns:a16="http://schemas.microsoft.com/office/drawing/2014/main" id="{4638CBA1-BEEC-4DD4-97D3-4473007FA9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025477" y="5311137"/>
              <a:ext cx="914400" cy="914400"/>
            </a:xfrm>
            <a:prstGeom prst="rect">
              <a:avLst/>
            </a:prstGeom>
          </p:spPr>
        </p:pic>
        <p:pic>
          <p:nvPicPr>
            <p:cNvPr id="22" name="Graphic 21" descr="Pregnant lady">
              <a:extLst>
                <a:ext uri="{FF2B5EF4-FFF2-40B4-BE49-F238E27FC236}">
                  <a16:creationId xmlns:a16="http://schemas.microsoft.com/office/drawing/2014/main" id="{85375883-4988-4326-9946-3E357E2F25C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67205" y="2390592"/>
              <a:ext cx="914400" cy="914400"/>
            </a:xfrm>
            <a:prstGeom prst="rect">
              <a:avLst/>
            </a:prstGeom>
          </p:spPr>
        </p:pic>
        <p:pic>
          <p:nvPicPr>
            <p:cNvPr id="23" name="Graphic 22" descr="Woman">
              <a:extLst>
                <a:ext uri="{FF2B5EF4-FFF2-40B4-BE49-F238E27FC236}">
                  <a16:creationId xmlns:a16="http://schemas.microsoft.com/office/drawing/2014/main" id="{639C96BD-3BBE-4903-BDD9-A0FC596952F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228841" y="4797715"/>
              <a:ext cx="914400" cy="914400"/>
            </a:xfrm>
            <a:prstGeom prst="rect">
              <a:avLst/>
            </a:prstGeom>
          </p:spPr>
        </p:pic>
        <p:pic>
          <p:nvPicPr>
            <p:cNvPr id="24" name="Graphic 23" descr="Man">
              <a:extLst>
                <a:ext uri="{FF2B5EF4-FFF2-40B4-BE49-F238E27FC236}">
                  <a16:creationId xmlns:a16="http://schemas.microsoft.com/office/drawing/2014/main" id="{797FFECC-6827-4235-B854-55EF01BA21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994149" y="1690116"/>
              <a:ext cx="914400" cy="914400"/>
            </a:xfrm>
            <a:prstGeom prst="rect">
              <a:avLst/>
            </a:prstGeom>
          </p:spPr>
        </p:pic>
        <p:pic>
          <p:nvPicPr>
            <p:cNvPr id="25" name="Graphic 24" descr="Man">
              <a:extLst>
                <a:ext uri="{FF2B5EF4-FFF2-40B4-BE49-F238E27FC236}">
                  <a16:creationId xmlns:a16="http://schemas.microsoft.com/office/drawing/2014/main" id="{EE0B0F81-47F7-4186-AF5B-3549AF16634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600952" y="4423670"/>
              <a:ext cx="914400" cy="914400"/>
            </a:xfrm>
            <a:prstGeom prst="rect">
              <a:avLst/>
            </a:prstGeom>
          </p:spPr>
        </p:pic>
        <p:pic>
          <p:nvPicPr>
            <p:cNvPr id="26" name="Graphic 25" descr="Man">
              <a:extLst>
                <a:ext uri="{FF2B5EF4-FFF2-40B4-BE49-F238E27FC236}">
                  <a16:creationId xmlns:a16="http://schemas.microsoft.com/office/drawing/2014/main" id="{F61CF6F6-4FC8-4B7B-827E-E279849C5A9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0" y="5065555"/>
              <a:ext cx="914400" cy="914400"/>
            </a:xfrm>
            <a:prstGeom prst="rect">
              <a:avLst/>
            </a:prstGeom>
          </p:spPr>
        </p:pic>
        <p:pic>
          <p:nvPicPr>
            <p:cNvPr id="27" name="Graphic 26" descr="Man">
              <a:extLst>
                <a:ext uri="{FF2B5EF4-FFF2-40B4-BE49-F238E27FC236}">
                  <a16:creationId xmlns:a16="http://schemas.microsoft.com/office/drawing/2014/main" id="{DA75B8E0-824D-4FE6-A0B3-F9F95A7DC37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311557" y="3137818"/>
              <a:ext cx="1641336" cy="1641336"/>
            </a:xfrm>
            <a:prstGeom prst="rect">
              <a:avLst/>
            </a:prstGeom>
          </p:spPr>
        </p:pic>
        <p:pic>
          <p:nvPicPr>
            <p:cNvPr id="28" name="Graphic 27" descr="Woman with kid">
              <a:extLst>
                <a:ext uri="{FF2B5EF4-FFF2-40B4-BE49-F238E27FC236}">
                  <a16:creationId xmlns:a16="http://schemas.microsoft.com/office/drawing/2014/main" id="{880988A7-05E5-4597-9E09-0AFF48DB61A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4147472" y="2771341"/>
              <a:ext cx="1038224" cy="1038224"/>
            </a:xfrm>
            <a:prstGeom prst="rect">
              <a:avLst/>
            </a:prstGeom>
          </p:spPr>
        </p:pic>
        <p:pic>
          <p:nvPicPr>
            <p:cNvPr id="29" name="Graphic 28" descr="Man">
              <a:extLst>
                <a:ext uri="{FF2B5EF4-FFF2-40B4-BE49-F238E27FC236}">
                  <a16:creationId xmlns:a16="http://schemas.microsoft.com/office/drawing/2014/main" id="{AF9207CC-55E5-4279-8B98-5C5B2D18FFD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629966" y="2833253"/>
              <a:ext cx="914400" cy="914400"/>
            </a:xfrm>
            <a:prstGeom prst="rect">
              <a:avLst/>
            </a:prstGeom>
          </p:spPr>
        </p:pic>
        <p:pic>
          <p:nvPicPr>
            <p:cNvPr id="30" name="Graphic 29" descr="Woman">
              <a:extLst>
                <a:ext uri="{FF2B5EF4-FFF2-40B4-BE49-F238E27FC236}">
                  <a16:creationId xmlns:a16="http://schemas.microsoft.com/office/drawing/2014/main" id="{9D584B91-6EF9-4DFD-8BBD-DF83295FBC7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2434703" y="2514600"/>
              <a:ext cx="914400" cy="914400"/>
            </a:xfrm>
            <a:prstGeom prst="rect">
              <a:avLst/>
            </a:prstGeom>
          </p:spPr>
        </p:pic>
      </p:grpSp>
      <p:grpSp>
        <p:nvGrpSpPr>
          <p:cNvPr id="9" name="Group 8">
            <a:extLst>
              <a:ext uri="{FF2B5EF4-FFF2-40B4-BE49-F238E27FC236}">
                <a16:creationId xmlns:a16="http://schemas.microsoft.com/office/drawing/2014/main" id="{F6ED0A2A-70C8-4E38-97AF-511643294477}"/>
              </a:ext>
            </a:extLst>
          </p:cNvPr>
          <p:cNvGrpSpPr/>
          <p:nvPr/>
        </p:nvGrpSpPr>
        <p:grpSpPr>
          <a:xfrm>
            <a:off x="3575954" y="3709917"/>
            <a:ext cx="2261642" cy="1349087"/>
            <a:chOff x="398026" y="5691426"/>
            <a:chExt cx="1811774" cy="1349087"/>
          </a:xfrm>
        </p:grpSpPr>
        <p:grpSp>
          <p:nvGrpSpPr>
            <p:cNvPr id="31" name="Group 30">
              <a:extLst>
                <a:ext uri="{FF2B5EF4-FFF2-40B4-BE49-F238E27FC236}">
                  <a16:creationId xmlns:a16="http://schemas.microsoft.com/office/drawing/2014/main" id="{78451624-15E0-4116-9C7F-9B631A806482}"/>
                </a:ext>
              </a:extLst>
            </p:cNvPr>
            <p:cNvGrpSpPr/>
            <p:nvPr/>
          </p:nvGrpSpPr>
          <p:grpSpPr>
            <a:xfrm>
              <a:off x="398026" y="5833866"/>
              <a:ext cx="152678" cy="762280"/>
              <a:chOff x="254324" y="1783748"/>
              <a:chExt cx="182880" cy="913068"/>
            </a:xfrm>
          </p:grpSpPr>
          <p:sp>
            <p:nvSpPr>
              <p:cNvPr id="32" name="Rectangle 31">
                <a:extLst>
                  <a:ext uri="{FF2B5EF4-FFF2-40B4-BE49-F238E27FC236}">
                    <a16:creationId xmlns:a16="http://schemas.microsoft.com/office/drawing/2014/main" id="{84297F5E-CD1F-464C-A551-199BC60F1517}"/>
                  </a:ext>
                </a:extLst>
              </p:cNvPr>
              <p:cNvSpPr/>
              <p:nvPr/>
            </p:nvSpPr>
            <p:spPr>
              <a:xfrm>
                <a:off x="254324" y="1783748"/>
                <a:ext cx="182880" cy="18287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a:extLst>
                  <a:ext uri="{FF2B5EF4-FFF2-40B4-BE49-F238E27FC236}">
                    <a16:creationId xmlns:a16="http://schemas.microsoft.com/office/drawing/2014/main" id="{1D857B6A-3A35-4AE3-B7D2-5277D0C0D13C}"/>
                  </a:ext>
                </a:extLst>
              </p:cNvPr>
              <p:cNvSpPr/>
              <p:nvPr/>
            </p:nvSpPr>
            <p:spPr>
              <a:xfrm>
                <a:off x="254324" y="2148841"/>
                <a:ext cx="182880" cy="18287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33">
                <a:extLst>
                  <a:ext uri="{FF2B5EF4-FFF2-40B4-BE49-F238E27FC236}">
                    <a16:creationId xmlns:a16="http://schemas.microsoft.com/office/drawing/2014/main" id="{AA189895-8BE8-465C-82A7-FA3D3343ECE1}"/>
                  </a:ext>
                </a:extLst>
              </p:cNvPr>
              <p:cNvSpPr/>
              <p:nvPr/>
            </p:nvSpPr>
            <p:spPr>
              <a:xfrm>
                <a:off x="254324" y="2513936"/>
                <a:ext cx="182880" cy="1828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 name="TextBox 5">
              <a:extLst>
                <a:ext uri="{FF2B5EF4-FFF2-40B4-BE49-F238E27FC236}">
                  <a16:creationId xmlns:a16="http://schemas.microsoft.com/office/drawing/2014/main" id="{725374D9-80A4-42FE-9805-EDE689225A08}"/>
                </a:ext>
              </a:extLst>
            </p:cNvPr>
            <p:cNvSpPr txBox="1"/>
            <p:nvPr/>
          </p:nvSpPr>
          <p:spPr>
            <a:xfrm>
              <a:off x="552594" y="5691426"/>
              <a:ext cx="1657206" cy="1349087"/>
            </a:xfrm>
            <a:prstGeom prst="rect">
              <a:avLst/>
            </a:prstGeom>
            <a:noFill/>
          </p:spPr>
          <p:txBody>
            <a:bodyPr wrap="square" rtlCol="0">
              <a:spAutoFit/>
            </a:bodyPr>
            <a:lstStyle/>
            <a:p>
              <a:pPr>
                <a:spcAft>
                  <a:spcPts val="100"/>
                </a:spcAft>
              </a:pPr>
              <a:r>
                <a:rPr lang="en-US" sz="2000" dirty="0"/>
                <a:t>HIV +</a:t>
              </a:r>
            </a:p>
            <a:p>
              <a:pPr>
                <a:spcAft>
                  <a:spcPts val="100"/>
                </a:spcAft>
              </a:pPr>
              <a:r>
                <a:rPr lang="en-US" sz="2000" dirty="0"/>
                <a:t>HIV –</a:t>
              </a:r>
            </a:p>
            <a:p>
              <a:pPr>
                <a:spcAft>
                  <a:spcPts val="100"/>
                </a:spcAft>
              </a:pPr>
              <a:r>
                <a:rPr lang="en-US" sz="2000" dirty="0"/>
                <a:t>HIV unknown</a:t>
              </a:r>
            </a:p>
          </p:txBody>
        </p:sp>
      </p:grpSp>
      <p:pic>
        <p:nvPicPr>
          <p:cNvPr id="35" name="Graphic 34" descr="Test tubes">
            <a:extLst>
              <a:ext uri="{FF2B5EF4-FFF2-40B4-BE49-F238E27FC236}">
                <a16:creationId xmlns:a16="http://schemas.microsoft.com/office/drawing/2014/main" id="{535ACC93-6A28-46B6-AA65-697A01BA514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45720" y="685800"/>
            <a:ext cx="640080" cy="640080"/>
          </a:xfrm>
          <a:prstGeom prst="rect">
            <a:avLst/>
          </a:prstGeom>
        </p:spPr>
      </p:pic>
    </p:spTree>
    <p:extLst>
      <p:ext uri="{BB962C8B-B14F-4D97-AF65-F5344CB8AC3E}">
        <p14:creationId xmlns:p14="http://schemas.microsoft.com/office/powerpoint/2010/main" val="3370769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F9F3BA-13EC-4670-AD97-291D91518429}"/>
              </a:ext>
            </a:extLst>
          </p:cNvPr>
          <p:cNvSpPr/>
          <p:nvPr/>
        </p:nvSpPr>
        <p:spPr>
          <a:xfrm>
            <a:off x="1580022" y="3919032"/>
            <a:ext cx="978408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5033568-3C42-4A37-85F0-30D664ED23B4}"/>
              </a:ext>
            </a:extLst>
          </p:cNvPr>
          <p:cNvSpPr/>
          <p:nvPr/>
        </p:nvSpPr>
        <p:spPr>
          <a:xfrm>
            <a:off x="2485137" y="5100483"/>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C9F74CAB-884D-475F-A624-093BA8A01B57}"/>
              </a:ext>
            </a:extLst>
          </p:cNvPr>
          <p:cNvSpPr/>
          <p:nvPr/>
        </p:nvSpPr>
        <p:spPr>
          <a:xfrm>
            <a:off x="2485137" y="2979273"/>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F01DBCA5-254D-4C76-AAD8-64F9C10CED91}"/>
              </a:ext>
            </a:extLst>
          </p:cNvPr>
          <p:cNvSpPr/>
          <p:nvPr/>
        </p:nvSpPr>
        <p:spPr>
          <a:xfrm>
            <a:off x="2485137" y="3965770"/>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36204C91-FBFB-4CA6-BE07-895ED91AB1B4}"/>
              </a:ext>
            </a:extLst>
          </p:cNvPr>
          <p:cNvSpPr/>
          <p:nvPr/>
        </p:nvSpPr>
        <p:spPr>
          <a:xfrm>
            <a:off x="2485137" y="1895588"/>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7" name="Rectangle: Rounded Corners 16">
            <a:extLst>
              <a:ext uri="{FF2B5EF4-FFF2-40B4-BE49-F238E27FC236}">
                <a16:creationId xmlns:a16="http://schemas.microsoft.com/office/drawing/2014/main" id="{7E308C95-AB25-4C33-A487-EE6A9FA908E1}"/>
              </a:ext>
            </a:extLst>
          </p:cNvPr>
          <p:cNvSpPr/>
          <p:nvPr/>
        </p:nvSpPr>
        <p:spPr>
          <a:xfrm>
            <a:off x="2485137" y="882249"/>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9" name="Content Placeholder 2">
            <a:extLst>
              <a:ext uri="{FF2B5EF4-FFF2-40B4-BE49-F238E27FC236}">
                <a16:creationId xmlns:a16="http://schemas.microsoft.com/office/drawing/2014/main" id="{C242AF85-DE4E-4A63-B459-703D03BEE8C1}"/>
              </a:ext>
            </a:extLst>
          </p:cNvPr>
          <p:cNvSpPr txBox="1">
            <a:spLocks/>
          </p:cNvSpPr>
          <p:nvPr/>
        </p:nvSpPr>
        <p:spPr>
          <a:xfrm>
            <a:off x="2517740" y="4183216"/>
            <a:ext cx="8455059" cy="38603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solidFill>
                  <a:prstClr val="black"/>
                </a:solidFill>
                <a:latin typeface="Verdana" panose="020B0604030504040204" pitchFamily="34" charset="0"/>
                <a:ea typeface="Verdana" panose="020B0604030504040204" pitchFamily="34" charset="0"/>
              </a:rPr>
              <a:t>Novel linkage solutions</a:t>
            </a:r>
          </a:p>
        </p:txBody>
      </p:sp>
      <p:sp>
        <p:nvSpPr>
          <p:cNvPr id="21" name="Rectangle: Rounded Corners 20">
            <a:extLst>
              <a:ext uri="{FF2B5EF4-FFF2-40B4-BE49-F238E27FC236}">
                <a16:creationId xmlns:a16="http://schemas.microsoft.com/office/drawing/2014/main" id="{18957B7D-1DEB-4E91-B6C5-6821440FA229}"/>
              </a:ext>
            </a:extLst>
          </p:cNvPr>
          <p:cNvSpPr/>
          <p:nvPr/>
        </p:nvSpPr>
        <p:spPr>
          <a:xfrm>
            <a:off x="1548504" y="4960657"/>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2" name="Rectangle: Rounded Corners 21">
            <a:extLst>
              <a:ext uri="{FF2B5EF4-FFF2-40B4-BE49-F238E27FC236}">
                <a16:creationId xmlns:a16="http://schemas.microsoft.com/office/drawing/2014/main" id="{A3014456-AABD-435C-9F1C-CB045BFB1397}"/>
              </a:ext>
            </a:extLst>
          </p:cNvPr>
          <p:cNvSpPr/>
          <p:nvPr/>
        </p:nvSpPr>
        <p:spPr>
          <a:xfrm>
            <a:off x="1548504" y="2839447"/>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3" name="Rectangle: Rounded Corners 22">
            <a:extLst>
              <a:ext uri="{FF2B5EF4-FFF2-40B4-BE49-F238E27FC236}">
                <a16:creationId xmlns:a16="http://schemas.microsoft.com/office/drawing/2014/main" id="{CDACE885-80F6-4185-A2FD-F21F3B1B197F}"/>
              </a:ext>
            </a:extLst>
          </p:cNvPr>
          <p:cNvSpPr/>
          <p:nvPr/>
        </p:nvSpPr>
        <p:spPr>
          <a:xfrm>
            <a:off x="1548504" y="3965770"/>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24" name="Rectangle: Rounded Corners 23">
            <a:extLst>
              <a:ext uri="{FF2B5EF4-FFF2-40B4-BE49-F238E27FC236}">
                <a16:creationId xmlns:a16="http://schemas.microsoft.com/office/drawing/2014/main" id="{DA17E038-57D6-4DCB-AA03-43D8A57F90C5}"/>
              </a:ext>
            </a:extLst>
          </p:cNvPr>
          <p:cNvSpPr/>
          <p:nvPr/>
        </p:nvSpPr>
        <p:spPr>
          <a:xfrm>
            <a:off x="1548504" y="1755762"/>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pic>
        <p:nvPicPr>
          <p:cNvPr id="25" name="Graphic 24" descr="Forbidden">
            <a:extLst>
              <a:ext uri="{FF2B5EF4-FFF2-40B4-BE49-F238E27FC236}">
                <a16:creationId xmlns:a16="http://schemas.microsoft.com/office/drawing/2014/main" id="{7107835F-05AE-49AC-A9CA-254A347DD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580022" y="1787280"/>
            <a:ext cx="757890" cy="757889"/>
          </a:xfrm>
          <a:prstGeom prst="rect">
            <a:avLst/>
          </a:prstGeom>
        </p:spPr>
      </p:pic>
      <p:pic>
        <p:nvPicPr>
          <p:cNvPr id="26" name="Graphic 25" descr="Medicine">
            <a:extLst>
              <a:ext uri="{FF2B5EF4-FFF2-40B4-BE49-F238E27FC236}">
                <a16:creationId xmlns:a16="http://schemas.microsoft.com/office/drawing/2014/main" id="{C4E1B399-1079-49D0-9B29-61F7AFD59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581108" y="3998374"/>
            <a:ext cx="755716" cy="755716"/>
          </a:xfrm>
          <a:prstGeom prst="rect">
            <a:avLst/>
          </a:prstGeom>
        </p:spPr>
      </p:pic>
      <p:pic>
        <p:nvPicPr>
          <p:cNvPr id="27" name="Graphic 26" descr="Thought bubble">
            <a:extLst>
              <a:ext uri="{FF2B5EF4-FFF2-40B4-BE49-F238E27FC236}">
                <a16:creationId xmlns:a16="http://schemas.microsoft.com/office/drawing/2014/main" id="{EAF9DE34-F501-4DCF-B9A9-8C2D9432194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581108" y="4993261"/>
            <a:ext cx="755716" cy="755716"/>
          </a:xfrm>
          <a:prstGeom prst="rect">
            <a:avLst/>
          </a:prstGeom>
        </p:spPr>
      </p:pic>
      <p:pic>
        <p:nvPicPr>
          <p:cNvPr id="28" name="Graphic 27" descr="Test tubes">
            <a:extLst>
              <a:ext uri="{FF2B5EF4-FFF2-40B4-BE49-F238E27FC236}">
                <a16:creationId xmlns:a16="http://schemas.microsoft.com/office/drawing/2014/main" id="{9C724F75-EB6C-438E-9C98-5C184705A2B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581108" y="2894445"/>
            <a:ext cx="755716" cy="755716"/>
          </a:xfrm>
          <a:prstGeom prst="rect">
            <a:avLst/>
          </a:prstGeom>
        </p:spPr>
      </p:pic>
      <p:sp>
        <p:nvSpPr>
          <p:cNvPr id="29" name="Rectangle: Rounded Corners 28">
            <a:extLst>
              <a:ext uri="{FF2B5EF4-FFF2-40B4-BE49-F238E27FC236}">
                <a16:creationId xmlns:a16="http://schemas.microsoft.com/office/drawing/2014/main" id="{934E6C66-BC2B-41E7-BA60-5FE9D9915514}"/>
              </a:ext>
            </a:extLst>
          </p:cNvPr>
          <p:cNvSpPr/>
          <p:nvPr/>
        </p:nvSpPr>
        <p:spPr>
          <a:xfrm>
            <a:off x="1548504" y="742423"/>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pic>
        <p:nvPicPr>
          <p:cNvPr id="30" name="Graphic 29" descr="Business Growth">
            <a:extLst>
              <a:ext uri="{FF2B5EF4-FFF2-40B4-BE49-F238E27FC236}">
                <a16:creationId xmlns:a16="http://schemas.microsoft.com/office/drawing/2014/main" id="{5D12FB3F-C238-4F1A-BCA2-1FB97E23D51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580022" y="774575"/>
            <a:ext cx="757890" cy="757889"/>
          </a:xfrm>
          <a:prstGeom prst="rect">
            <a:avLst/>
          </a:prstGeom>
        </p:spPr>
      </p:pic>
    </p:spTree>
    <p:extLst>
      <p:ext uri="{BB962C8B-B14F-4D97-AF65-F5344CB8AC3E}">
        <p14:creationId xmlns:p14="http://schemas.microsoft.com/office/powerpoint/2010/main" val="3530857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E9C1EFEE-965E-4A74-B1E4-C3CE722BE260}"/>
              </a:ext>
            </a:extLst>
          </p:cNvPr>
          <p:cNvGraphicFramePr>
            <a:graphicFrameLocks/>
          </p:cNvGraphicFramePr>
          <p:nvPr>
            <p:extLst>
              <p:ext uri="{D42A27DB-BD31-4B8C-83A1-F6EECF244321}">
                <p14:modId xmlns:p14="http://schemas.microsoft.com/office/powerpoint/2010/main" val="2839195990"/>
              </p:ext>
            </p:extLst>
          </p:nvPr>
        </p:nvGraphicFramePr>
        <p:xfrm>
          <a:off x="357522" y="1350012"/>
          <a:ext cx="11048607" cy="5203187"/>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41F53763-5D4C-483C-A9FA-A8CDE5F0DA73}"/>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5335CF-5EDC-4D55-9424-310E529EEAB2}"/>
              </a:ext>
            </a:extLst>
          </p:cNvPr>
          <p:cNvSpPr>
            <a:spLocks noGrp="1"/>
          </p:cNvSpPr>
          <p:nvPr>
            <p:ph type="title"/>
          </p:nvPr>
        </p:nvSpPr>
        <p:spPr>
          <a:xfrm>
            <a:off x="812800" y="152400"/>
            <a:ext cx="11333480" cy="1045211"/>
          </a:xfrm>
        </p:spPr>
        <p:txBody>
          <a:bodyPr/>
          <a:lstStyle/>
          <a:p>
            <a:r>
              <a:rPr lang="en-US" sz="4400" dirty="0"/>
              <a:t>Linkage to care worse after community-based testing</a:t>
            </a:r>
            <a:endParaRPr lang="en-US" sz="4400" dirty="0">
              <a:solidFill>
                <a:srgbClr val="FF0000"/>
              </a:solidFill>
            </a:endParaRPr>
          </a:p>
        </p:txBody>
      </p:sp>
      <p:sp>
        <p:nvSpPr>
          <p:cNvPr id="3" name="TextBox 2">
            <a:extLst>
              <a:ext uri="{FF2B5EF4-FFF2-40B4-BE49-F238E27FC236}">
                <a16:creationId xmlns:a16="http://schemas.microsoft.com/office/drawing/2014/main" id="{3E6A8DE5-F613-442A-A549-670CCBF63A48}"/>
              </a:ext>
            </a:extLst>
          </p:cNvPr>
          <p:cNvSpPr txBox="1"/>
          <p:nvPr/>
        </p:nvSpPr>
        <p:spPr>
          <a:xfrm>
            <a:off x="0" y="6488668"/>
            <a:ext cx="1634695" cy="369332"/>
          </a:xfrm>
          <a:prstGeom prst="rect">
            <a:avLst/>
          </a:prstGeom>
          <a:noFill/>
        </p:spPr>
        <p:txBody>
          <a:bodyPr wrap="none" rtlCol="0">
            <a:spAutoFit/>
          </a:bodyPr>
          <a:lstStyle/>
          <a:p>
            <a:r>
              <a:rPr lang="en-US" dirty="0"/>
              <a:t>Sharma, 2015</a:t>
            </a:r>
          </a:p>
        </p:txBody>
      </p:sp>
      <p:sp>
        <p:nvSpPr>
          <p:cNvPr id="8" name="Oval 7"/>
          <p:cNvSpPr/>
          <p:nvPr/>
        </p:nvSpPr>
        <p:spPr>
          <a:xfrm>
            <a:off x="1981200" y="4038600"/>
            <a:ext cx="1391365" cy="990600"/>
          </a:xfrm>
          <a:prstGeom prst="ellipse">
            <a:avLst/>
          </a:prstGeom>
          <a:noFill/>
          <a:ln w="4445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839200" y="2819400"/>
            <a:ext cx="1371600" cy="1035388"/>
          </a:xfrm>
          <a:prstGeom prst="ellipse">
            <a:avLst/>
          </a:prstGeom>
          <a:noFill/>
          <a:ln w="4445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395145" y="1711411"/>
            <a:ext cx="1142999" cy="816612"/>
          </a:xfrm>
          <a:prstGeom prst="ellipse">
            <a:avLst/>
          </a:prstGeom>
          <a:noFill/>
          <a:ln w="4445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Graphic 10" descr="Medicine">
            <a:extLst>
              <a:ext uri="{FF2B5EF4-FFF2-40B4-BE49-F238E27FC236}">
                <a16:creationId xmlns:a16="http://schemas.microsoft.com/office/drawing/2014/main" id="{E26A0633-26C9-4A9B-A534-B187B860400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5720" y="655320"/>
            <a:ext cx="640080" cy="640080"/>
          </a:xfrm>
          <a:prstGeom prst="rect">
            <a:avLst/>
          </a:prstGeom>
        </p:spPr>
      </p:pic>
      <p:sp>
        <p:nvSpPr>
          <p:cNvPr id="16" name="TextBox 15">
            <a:extLst>
              <a:ext uri="{FF2B5EF4-FFF2-40B4-BE49-F238E27FC236}">
                <a16:creationId xmlns:a16="http://schemas.microsoft.com/office/drawing/2014/main" id="{5E733C10-1B29-42CA-95F9-0FA6DF78C7A1}"/>
              </a:ext>
            </a:extLst>
          </p:cNvPr>
          <p:cNvSpPr txBox="1"/>
          <p:nvPr/>
        </p:nvSpPr>
        <p:spPr>
          <a:xfrm>
            <a:off x="3852085" y="6414375"/>
            <a:ext cx="2084395" cy="461665"/>
          </a:xfrm>
          <a:prstGeom prst="rect">
            <a:avLst/>
          </a:prstGeom>
          <a:noFill/>
        </p:spPr>
        <p:txBody>
          <a:bodyPr wrap="square" rtlCol="0">
            <a:spAutoFit/>
          </a:bodyPr>
          <a:lstStyle/>
          <a:p>
            <a:pPr algn="ctr"/>
            <a:r>
              <a:rPr lang="en-US" sz="2400" b="1" dirty="0"/>
              <a:t>COMMUNITY</a:t>
            </a:r>
            <a:endParaRPr lang="en-US" sz="2000" dirty="0"/>
          </a:p>
        </p:txBody>
      </p:sp>
      <p:sp>
        <p:nvSpPr>
          <p:cNvPr id="17" name="TextBox 16">
            <a:extLst>
              <a:ext uri="{FF2B5EF4-FFF2-40B4-BE49-F238E27FC236}">
                <a16:creationId xmlns:a16="http://schemas.microsoft.com/office/drawing/2014/main" id="{14884B84-D81A-4554-AAA0-89C2C68BB55F}"/>
              </a:ext>
            </a:extLst>
          </p:cNvPr>
          <p:cNvSpPr txBox="1"/>
          <p:nvPr/>
        </p:nvSpPr>
        <p:spPr>
          <a:xfrm>
            <a:off x="7827748" y="6424672"/>
            <a:ext cx="3394504" cy="461665"/>
          </a:xfrm>
          <a:prstGeom prst="rect">
            <a:avLst/>
          </a:prstGeom>
          <a:noFill/>
        </p:spPr>
        <p:txBody>
          <a:bodyPr wrap="square" rtlCol="0">
            <a:spAutoFit/>
          </a:bodyPr>
          <a:lstStyle/>
          <a:p>
            <a:pPr algn="ctr"/>
            <a:r>
              <a:rPr lang="en-US" sz="2400" b="1" dirty="0"/>
              <a:t>FACILITY</a:t>
            </a:r>
            <a:endParaRPr lang="en-US" sz="2000" dirty="0"/>
          </a:p>
        </p:txBody>
      </p:sp>
      <p:cxnSp>
        <p:nvCxnSpPr>
          <p:cNvPr id="7" name="Straight Connector 6">
            <a:extLst>
              <a:ext uri="{FF2B5EF4-FFF2-40B4-BE49-F238E27FC236}">
                <a16:creationId xmlns:a16="http://schemas.microsoft.com/office/drawing/2014/main" id="{C9D10D4D-8F88-40EB-AF8D-984BF91F5B2D}"/>
              </a:ext>
            </a:extLst>
          </p:cNvPr>
          <p:cNvCxnSpPr>
            <a:cxnSpLocks/>
          </p:cNvCxnSpPr>
          <p:nvPr/>
        </p:nvCxnSpPr>
        <p:spPr>
          <a:xfrm>
            <a:off x="8686800" y="1676400"/>
            <a:ext cx="0" cy="5173556"/>
          </a:xfrm>
          <a:prstGeom prst="line">
            <a:avLst/>
          </a:prstGeom>
          <a:ln w="12700">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070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341E5E4-9DFC-434A-BACA-42B6CBBE9E21}"/>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400" y="304800"/>
            <a:ext cx="11535664" cy="787570"/>
          </a:xfrm>
        </p:spPr>
        <p:txBody>
          <a:bodyPr/>
          <a:lstStyle/>
          <a:p>
            <a:r>
              <a:rPr lang="en-US" sz="6000" dirty="0"/>
              <a:t>Road Map</a:t>
            </a:r>
            <a:endParaRPr lang="en-US" sz="6000" dirty="0">
              <a:solidFill>
                <a:srgbClr val="FF0000"/>
              </a:solidFill>
            </a:endParaRPr>
          </a:p>
        </p:txBody>
      </p:sp>
      <p:sp>
        <p:nvSpPr>
          <p:cNvPr id="6" name="Rectangle: Rounded Corners 5">
            <a:extLst>
              <a:ext uri="{FF2B5EF4-FFF2-40B4-BE49-F238E27FC236}">
                <a16:creationId xmlns:a16="http://schemas.microsoft.com/office/drawing/2014/main" id="{3EA1B051-420A-4F61-8727-5E4BF1C9CE9F}"/>
              </a:ext>
            </a:extLst>
          </p:cNvPr>
          <p:cNvSpPr/>
          <p:nvPr/>
        </p:nvSpPr>
        <p:spPr>
          <a:xfrm>
            <a:off x="1236476" y="5822892"/>
            <a:ext cx="820924" cy="820924"/>
          </a:xfrm>
          <a:prstGeom prst="roundRect">
            <a:avLst/>
          </a:prstGeom>
          <a:solidFill>
            <a:schemeClr val="accent3"/>
          </a:solidFill>
          <a:ln w="12700" cap="flat" cmpd="sng" algn="ctr">
            <a:noFill/>
            <a:prstDash val="solid"/>
            <a:miter lim="800000"/>
          </a:ln>
          <a:effectLst/>
        </p:spPr>
        <p:txBody>
          <a:bodyPr rtlCol="0" anchor="ctr"/>
          <a:lstStyle/>
          <a:p>
            <a:pPr algn="ctr" fontAlgn="auto">
              <a:spcBef>
                <a:spcPts val="0"/>
              </a:spcBef>
              <a:spcAft>
                <a:spcPts val="0"/>
              </a:spcAft>
              <a:defRPr/>
            </a:pPr>
            <a:endParaRPr lang="en-US" sz="2400" kern="0">
              <a:solidFill>
                <a:prstClr val="white"/>
              </a:solidFill>
              <a:latin typeface="Verdana" panose="020B0604030504040204" pitchFamily="34" charset="0"/>
              <a:ea typeface="Verdana" panose="020B060403050404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FC86E018-5FA1-41E4-8799-3B59AE561B15}"/>
              </a:ext>
            </a:extLst>
          </p:cNvPr>
          <p:cNvSpPr/>
          <p:nvPr/>
        </p:nvSpPr>
        <p:spPr>
          <a:xfrm>
            <a:off x="1236476" y="3701682"/>
            <a:ext cx="820924" cy="820924"/>
          </a:xfrm>
          <a:prstGeom prst="roundRect">
            <a:avLst/>
          </a:prstGeom>
          <a:solidFill>
            <a:schemeClr val="accent3"/>
          </a:solidFill>
          <a:ln w="12700" cap="flat" cmpd="sng" algn="ctr">
            <a:noFill/>
            <a:prstDash val="solid"/>
            <a:miter lim="800000"/>
          </a:ln>
          <a:effectLst/>
        </p:spPr>
        <p:txBody>
          <a:bodyPr rtlCol="0" anchor="ctr"/>
          <a:lstStyle/>
          <a:p>
            <a:pPr algn="ctr" fontAlgn="auto">
              <a:spcBef>
                <a:spcPts val="0"/>
              </a:spcBef>
              <a:spcAft>
                <a:spcPts val="0"/>
              </a:spcAft>
              <a:defRPr/>
            </a:pPr>
            <a:endParaRPr lang="en-US" sz="2400" kern="0">
              <a:solidFill>
                <a:prstClr val="white"/>
              </a:solidFill>
              <a:latin typeface="Verdana" panose="020B0604030504040204" pitchFamily="34" charset="0"/>
              <a:ea typeface="Verdana" panose="020B060403050404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144C31D-1D6A-4D08-B16E-4A4B26A05B52}"/>
              </a:ext>
            </a:extLst>
          </p:cNvPr>
          <p:cNvSpPr/>
          <p:nvPr/>
        </p:nvSpPr>
        <p:spPr>
          <a:xfrm>
            <a:off x="1236476" y="4755459"/>
            <a:ext cx="820924" cy="820924"/>
          </a:xfrm>
          <a:prstGeom prst="roundRect">
            <a:avLst/>
          </a:prstGeom>
          <a:solidFill>
            <a:schemeClr val="accent3"/>
          </a:solidFill>
          <a:ln w="12700" cap="flat" cmpd="sng" algn="ctr">
            <a:noFill/>
            <a:prstDash val="solid"/>
            <a:miter lim="800000"/>
          </a:ln>
          <a:effectLst/>
        </p:spPr>
        <p:txBody>
          <a:bodyPr rtlCol="0" anchor="ctr"/>
          <a:lstStyle/>
          <a:p>
            <a:pPr algn="ctr" fontAlgn="auto">
              <a:spcBef>
                <a:spcPts val="0"/>
              </a:spcBef>
              <a:spcAft>
                <a:spcPts val="0"/>
              </a:spcAft>
              <a:defRPr/>
            </a:pPr>
            <a:endParaRPr lang="en-US" sz="2400" kern="0">
              <a:solidFill>
                <a:prstClr val="white"/>
              </a:solidFill>
              <a:latin typeface="Verdana" panose="020B0604030504040204" pitchFamily="34" charset="0"/>
              <a:ea typeface="Verdana" panose="020B060403050404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C310213F-379F-4F32-83AB-0E17519A6CDC}"/>
              </a:ext>
            </a:extLst>
          </p:cNvPr>
          <p:cNvSpPr/>
          <p:nvPr/>
        </p:nvSpPr>
        <p:spPr>
          <a:xfrm>
            <a:off x="1236476" y="2617997"/>
            <a:ext cx="820924" cy="820924"/>
          </a:xfrm>
          <a:prstGeom prst="roundRect">
            <a:avLst/>
          </a:prstGeom>
          <a:solidFill>
            <a:schemeClr val="accent3"/>
          </a:solidFill>
          <a:ln w="12700" cap="flat" cmpd="sng" algn="ctr">
            <a:noFill/>
            <a:prstDash val="solid"/>
            <a:miter lim="800000"/>
          </a:ln>
          <a:effectLst/>
        </p:spPr>
        <p:txBody>
          <a:bodyPr rtlCol="0" anchor="ctr"/>
          <a:lstStyle/>
          <a:p>
            <a:pPr algn="ctr" fontAlgn="auto">
              <a:spcBef>
                <a:spcPts val="0"/>
              </a:spcBef>
              <a:spcAft>
                <a:spcPts val="0"/>
              </a:spcAft>
              <a:defRPr/>
            </a:pPr>
            <a:endParaRPr lang="en-US" sz="2400" kern="0">
              <a:solidFill>
                <a:prstClr val="white"/>
              </a:solidFill>
              <a:latin typeface="Verdana" panose="020B0604030504040204" pitchFamily="34" charset="0"/>
              <a:ea typeface="Verdana" panose="020B0604030504040204" pitchFamily="34" charset="0"/>
              <a:cs typeface="Arial" panose="020B0604020202020204" pitchFamily="34" charset="0"/>
            </a:endParaRPr>
          </a:p>
        </p:txBody>
      </p:sp>
      <p:pic>
        <p:nvPicPr>
          <p:cNvPr id="10" name="Graphic 9" descr="Forbidden">
            <a:extLst>
              <a:ext uri="{FF2B5EF4-FFF2-40B4-BE49-F238E27FC236}">
                <a16:creationId xmlns:a16="http://schemas.microsoft.com/office/drawing/2014/main" id="{72E67C59-DB1F-4E5D-964B-FA0260DB49F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267994" y="2649515"/>
            <a:ext cx="757890" cy="757889"/>
          </a:xfrm>
          <a:prstGeom prst="rect">
            <a:avLst/>
          </a:prstGeom>
        </p:spPr>
      </p:pic>
      <p:pic>
        <p:nvPicPr>
          <p:cNvPr id="11" name="Graphic 10" descr="Medicine">
            <a:extLst>
              <a:ext uri="{FF2B5EF4-FFF2-40B4-BE49-F238E27FC236}">
                <a16:creationId xmlns:a16="http://schemas.microsoft.com/office/drawing/2014/main" id="{6B46636C-00A4-4470-B05F-79BFA9CE2A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269080" y="4820667"/>
            <a:ext cx="755716" cy="755716"/>
          </a:xfrm>
          <a:prstGeom prst="rect">
            <a:avLst/>
          </a:prstGeom>
        </p:spPr>
      </p:pic>
      <p:pic>
        <p:nvPicPr>
          <p:cNvPr id="12" name="Graphic 11" descr="Thought bubble">
            <a:extLst>
              <a:ext uri="{FF2B5EF4-FFF2-40B4-BE49-F238E27FC236}">
                <a16:creationId xmlns:a16="http://schemas.microsoft.com/office/drawing/2014/main" id="{B7A386F5-3C89-426D-9B17-4CFD145243A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269080" y="5855496"/>
            <a:ext cx="755716" cy="755716"/>
          </a:xfrm>
          <a:prstGeom prst="rect">
            <a:avLst/>
          </a:prstGeom>
        </p:spPr>
      </p:pic>
      <p:pic>
        <p:nvPicPr>
          <p:cNvPr id="13" name="Graphic 12" descr="Test tubes">
            <a:extLst>
              <a:ext uri="{FF2B5EF4-FFF2-40B4-BE49-F238E27FC236}">
                <a16:creationId xmlns:a16="http://schemas.microsoft.com/office/drawing/2014/main" id="{BA25C436-F2AC-42CD-9FE3-CC65552F524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269080" y="3756680"/>
            <a:ext cx="755716" cy="755716"/>
          </a:xfrm>
          <a:prstGeom prst="rect">
            <a:avLst/>
          </a:prstGeom>
        </p:spPr>
      </p:pic>
      <p:sp>
        <p:nvSpPr>
          <p:cNvPr id="14" name="Rectangle: Rounded Corners 13">
            <a:extLst>
              <a:ext uri="{FF2B5EF4-FFF2-40B4-BE49-F238E27FC236}">
                <a16:creationId xmlns:a16="http://schemas.microsoft.com/office/drawing/2014/main" id="{1A373264-C670-40EA-88D7-63FBF047048E}"/>
              </a:ext>
            </a:extLst>
          </p:cNvPr>
          <p:cNvSpPr/>
          <p:nvPr/>
        </p:nvSpPr>
        <p:spPr>
          <a:xfrm>
            <a:off x="1236476" y="1604658"/>
            <a:ext cx="820924" cy="820924"/>
          </a:xfrm>
          <a:prstGeom prst="roundRect">
            <a:avLst/>
          </a:prstGeom>
          <a:solidFill>
            <a:schemeClr val="accent3"/>
          </a:solidFill>
          <a:ln w="12700" cap="flat" cmpd="sng" algn="ctr">
            <a:noFill/>
            <a:prstDash val="solid"/>
            <a:miter lim="800000"/>
          </a:ln>
          <a:effectLst/>
        </p:spPr>
        <p:txBody>
          <a:bodyPr rtlCol="0" anchor="ctr"/>
          <a:lstStyle/>
          <a:p>
            <a:pPr algn="ctr" fontAlgn="auto">
              <a:spcBef>
                <a:spcPts val="0"/>
              </a:spcBef>
              <a:spcAft>
                <a:spcPts val="0"/>
              </a:spcAft>
              <a:defRPr/>
            </a:pPr>
            <a:endParaRPr lang="en-US" sz="2400" kern="0">
              <a:solidFill>
                <a:prstClr val="white"/>
              </a:solidFill>
              <a:latin typeface="Calibri" panose="020F0502020204030204"/>
            </a:endParaRPr>
          </a:p>
        </p:txBody>
      </p:sp>
      <p:pic>
        <p:nvPicPr>
          <p:cNvPr id="15" name="Graphic 14" descr="Business Growth">
            <a:extLst>
              <a:ext uri="{FF2B5EF4-FFF2-40B4-BE49-F238E27FC236}">
                <a16:creationId xmlns:a16="http://schemas.microsoft.com/office/drawing/2014/main" id="{C94956BC-7C2A-427B-A6C7-AB8E144269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267994" y="1636810"/>
            <a:ext cx="757890" cy="757889"/>
          </a:xfrm>
          <a:prstGeom prst="rect">
            <a:avLst/>
          </a:prstGeom>
        </p:spPr>
      </p:pic>
      <p:sp>
        <p:nvSpPr>
          <p:cNvPr id="16" name="Content Placeholder 2">
            <a:extLst>
              <a:ext uri="{FF2B5EF4-FFF2-40B4-BE49-F238E27FC236}">
                <a16:creationId xmlns:a16="http://schemas.microsoft.com/office/drawing/2014/main" id="{B30B7361-8280-4174-9C6D-9A78029E515A}"/>
              </a:ext>
            </a:extLst>
          </p:cNvPr>
          <p:cNvSpPr txBox="1">
            <a:spLocks/>
          </p:cNvSpPr>
          <p:nvPr/>
        </p:nvSpPr>
        <p:spPr>
          <a:xfrm>
            <a:off x="2057400" y="1822104"/>
            <a:ext cx="8898124" cy="5331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r>
              <a:rPr lang="en-US" sz="3200" dirty="0">
                <a:solidFill>
                  <a:sysClr val="windowText" lastClr="000000"/>
                </a:solidFill>
                <a:latin typeface="Verdana" panose="020B0604030504040204" pitchFamily="34" charset="0"/>
                <a:ea typeface="Verdana" panose="020B0604030504040204" pitchFamily="34" charset="0"/>
                <a:cs typeface="Arial" panose="020B0604020202020204" pitchFamily="34" charset="0"/>
              </a:rPr>
              <a:t>Global progress toward first two “90”s</a:t>
            </a:r>
          </a:p>
        </p:txBody>
      </p:sp>
      <p:sp>
        <p:nvSpPr>
          <p:cNvPr id="17" name="Content Placeholder 2">
            <a:extLst>
              <a:ext uri="{FF2B5EF4-FFF2-40B4-BE49-F238E27FC236}">
                <a16:creationId xmlns:a16="http://schemas.microsoft.com/office/drawing/2014/main" id="{F2D85CA0-25C8-46B2-86F1-8F8B945BDE92}"/>
              </a:ext>
            </a:extLst>
          </p:cNvPr>
          <p:cNvSpPr txBox="1">
            <a:spLocks/>
          </p:cNvSpPr>
          <p:nvPr/>
        </p:nvSpPr>
        <p:spPr>
          <a:xfrm>
            <a:off x="2057400" y="2835442"/>
            <a:ext cx="4629150" cy="3860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prstClr val="black"/>
                </a:solidFill>
                <a:latin typeface="Verdana" panose="020B0604030504040204" pitchFamily="34" charset="0"/>
                <a:ea typeface="Verdana" panose="020B0604030504040204" pitchFamily="34" charset="0"/>
                <a:cs typeface="Arial" panose="020B0604020202020204" pitchFamily="34" charset="0"/>
              </a:rPr>
              <a:t>Barriers to progress</a:t>
            </a:r>
          </a:p>
        </p:txBody>
      </p:sp>
      <p:sp>
        <p:nvSpPr>
          <p:cNvPr id="18" name="Content Placeholder 2">
            <a:extLst>
              <a:ext uri="{FF2B5EF4-FFF2-40B4-BE49-F238E27FC236}">
                <a16:creationId xmlns:a16="http://schemas.microsoft.com/office/drawing/2014/main" id="{DF7CCA89-F1A5-4FE1-B940-47A4A293FA28}"/>
              </a:ext>
            </a:extLst>
          </p:cNvPr>
          <p:cNvSpPr txBox="1">
            <a:spLocks/>
          </p:cNvSpPr>
          <p:nvPr/>
        </p:nvSpPr>
        <p:spPr>
          <a:xfrm>
            <a:off x="2057400" y="3941522"/>
            <a:ext cx="8077200" cy="3860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prstClr val="black"/>
                </a:solidFill>
                <a:latin typeface="Verdana" panose="020B0604030504040204" pitchFamily="34" charset="0"/>
                <a:ea typeface="Verdana" panose="020B0604030504040204" pitchFamily="34" charset="0"/>
                <a:cs typeface="Arial" panose="020B0604020202020204" pitchFamily="34" charset="0"/>
              </a:rPr>
              <a:t>Novel testing approaches</a:t>
            </a:r>
          </a:p>
        </p:txBody>
      </p:sp>
      <p:sp>
        <p:nvSpPr>
          <p:cNvPr id="19" name="Content Placeholder 2">
            <a:extLst>
              <a:ext uri="{FF2B5EF4-FFF2-40B4-BE49-F238E27FC236}">
                <a16:creationId xmlns:a16="http://schemas.microsoft.com/office/drawing/2014/main" id="{205BEFA0-C509-4F60-A9DB-A3F4A4182502}"/>
              </a:ext>
            </a:extLst>
          </p:cNvPr>
          <p:cNvSpPr txBox="1">
            <a:spLocks/>
          </p:cNvSpPr>
          <p:nvPr/>
        </p:nvSpPr>
        <p:spPr>
          <a:xfrm>
            <a:off x="2057400" y="5005509"/>
            <a:ext cx="7848600" cy="3860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prstClr val="black"/>
                </a:solidFill>
                <a:latin typeface="Verdana" panose="020B0604030504040204" pitchFamily="34" charset="0"/>
                <a:ea typeface="Verdana" panose="020B0604030504040204" pitchFamily="34" charset="0"/>
                <a:cs typeface="Arial" panose="020B0604020202020204" pitchFamily="34" charset="0"/>
              </a:rPr>
              <a:t>Novel linkage solutions</a:t>
            </a:r>
          </a:p>
        </p:txBody>
      </p:sp>
      <p:sp>
        <p:nvSpPr>
          <p:cNvPr id="20" name="Content Placeholder 2">
            <a:extLst>
              <a:ext uri="{FF2B5EF4-FFF2-40B4-BE49-F238E27FC236}">
                <a16:creationId xmlns:a16="http://schemas.microsoft.com/office/drawing/2014/main" id="{0E79554A-A83B-492D-A890-55A37E769D46}"/>
              </a:ext>
            </a:extLst>
          </p:cNvPr>
          <p:cNvSpPr txBox="1">
            <a:spLocks/>
          </p:cNvSpPr>
          <p:nvPr/>
        </p:nvSpPr>
        <p:spPr>
          <a:xfrm>
            <a:off x="2057400" y="6040338"/>
            <a:ext cx="6951476" cy="3860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prstClr val="black"/>
                </a:solidFill>
                <a:latin typeface="Verdana" panose="020B0604030504040204" pitchFamily="34" charset="0"/>
                <a:ea typeface="Verdana" panose="020B0604030504040204" pitchFamily="34" charset="0"/>
                <a:cs typeface="Arial" panose="020B0604020202020204" pitchFamily="34" charset="0"/>
              </a:rPr>
              <a:t>Conclusions and what’s next </a:t>
            </a:r>
          </a:p>
        </p:txBody>
      </p:sp>
    </p:spTree>
    <p:extLst>
      <p:ext uri="{BB962C8B-B14F-4D97-AF65-F5344CB8AC3E}">
        <p14:creationId xmlns:p14="http://schemas.microsoft.com/office/powerpoint/2010/main" val="199820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1" nodeType="clickEffect">
                                  <p:stCondLst>
                                    <p:cond delay="0"/>
                                  </p:stCondLst>
                                  <p:endCondLst>
                                    <p:cond evt="onNext" delay="0">
                                      <p:tgtEl>
                                        <p:sldTgt/>
                                      </p:tgtEl>
                                    </p:cond>
                                  </p:endCondLst>
                                  <p:childTnLst>
                                    <p:set>
                                      <p:cBhvr>
                                        <p:cTn id="6" dur="indefinite"/>
                                        <p:tgtEl>
                                          <p:spTgt spid="14"/>
                                        </p:tgtEl>
                                        <p:attrNameLst>
                                          <p:attrName>fillcolor</p:attrName>
                                        </p:attrNameLst>
                                      </p:cBhvr>
                                      <p:to>
                                        <p:clrVal>
                                          <a:srgbClr val="C0AAC0"/>
                                        </p:clrVal>
                                      </p:to>
                                    </p:set>
                                    <p:set>
                                      <p:cBhvr>
                                        <p:cTn id="7" dur="indefinite"/>
                                        <p:tgtEl>
                                          <p:spTgt spid="14"/>
                                        </p:tgtEl>
                                        <p:attrNameLst>
                                          <p:attrName>fill.type</p:attrName>
                                        </p:attrNameLst>
                                      </p:cBhvr>
                                      <p:to>
                                        <p:strVal val="solid"/>
                                      </p:to>
                                    </p:set>
                                    <p:set>
                                      <p:cBhvr>
                                        <p:cTn id="8" dur="indefinite"/>
                                        <p:tgtEl>
                                          <p:spTgt spid="1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1" nodeType="clickEffect">
                                  <p:stCondLst>
                                    <p:cond delay="0"/>
                                  </p:stCondLst>
                                  <p:endCondLst>
                                    <p:cond evt="onNext" delay="0">
                                      <p:tgtEl>
                                        <p:sldTgt/>
                                      </p:tgtEl>
                                    </p:cond>
                                  </p:endCondLst>
                                  <p:childTnLst>
                                    <p:set>
                                      <p:cBhvr>
                                        <p:cTn id="12" dur="indefinite"/>
                                        <p:tgtEl>
                                          <p:spTgt spid="9"/>
                                        </p:tgtEl>
                                        <p:attrNameLst>
                                          <p:attrName>fillcolor</p:attrName>
                                        </p:attrNameLst>
                                      </p:cBhvr>
                                      <p:to>
                                        <p:clrVal>
                                          <a:srgbClr val="C0AAC0"/>
                                        </p:clrVal>
                                      </p:to>
                                    </p:set>
                                    <p:set>
                                      <p:cBhvr>
                                        <p:cTn id="13" dur="indefinite"/>
                                        <p:tgtEl>
                                          <p:spTgt spid="9"/>
                                        </p:tgtEl>
                                        <p:attrNameLst>
                                          <p:attrName>fill.type</p:attrName>
                                        </p:attrNameLst>
                                      </p:cBhvr>
                                      <p:to>
                                        <p:strVal val="solid"/>
                                      </p:to>
                                    </p:set>
                                    <p:set>
                                      <p:cBhvr>
                                        <p:cTn id="14" dur="indefinite"/>
                                        <p:tgtEl>
                                          <p:spTgt spid="9"/>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1" nodeType="clickEffect">
                                  <p:stCondLst>
                                    <p:cond delay="0"/>
                                  </p:stCondLst>
                                  <p:endCondLst>
                                    <p:cond evt="onNext" delay="0">
                                      <p:tgtEl>
                                        <p:sldTgt/>
                                      </p:tgtEl>
                                    </p:cond>
                                  </p:endCondLst>
                                  <p:childTnLst>
                                    <p:set>
                                      <p:cBhvr>
                                        <p:cTn id="18" dur="indefinite"/>
                                        <p:tgtEl>
                                          <p:spTgt spid="7"/>
                                        </p:tgtEl>
                                        <p:attrNameLst>
                                          <p:attrName>fillcolor</p:attrName>
                                        </p:attrNameLst>
                                      </p:cBhvr>
                                      <p:to>
                                        <p:clrVal>
                                          <a:srgbClr val="C0AAC0"/>
                                        </p:clrVal>
                                      </p:to>
                                    </p:set>
                                    <p:set>
                                      <p:cBhvr>
                                        <p:cTn id="19" dur="indefinite"/>
                                        <p:tgtEl>
                                          <p:spTgt spid="7"/>
                                        </p:tgtEl>
                                        <p:attrNameLst>
                                          <p:attrName>fill.type</p:attrName>
                                        </p:attrNameLst>
                                      </p:cBhvr>
                                      <p:to>
                                        <p:strVal val="solid"/>
                                      </p:to>
                                    </p:set>
                                    <p:set>
                                      <p:cBhvr>
                                        <p:cTn id="20" dur="indefinite"/>
                                        <p:tgtEl>
                                          <p:spTgt spid="7"/>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1" nodeType="clickEffect">
                                  <p:stCondLst>
                                    <p:cond delay="0"/>
                                  </p:stCondLst>
                                  <p:endCondLst>
                                    <p:cond evt="onNext" delay="0">
                                      <p:tgtEl>
                                        <p:sldTgt/>
                                      </p:tgtEl>
                                    </p:cond>
                                  </p:endCondLst>
                                  <p:childTnLst>
                                    <p:set>
                                      <p:cBhvr>
                                        <p:cTn id="24" dur="indefinite"/>
                                        <p:tgtEl>
                                          <p:spTgt spid="8"/>
                                        </p:tgtEl>
                                        <p:attrNameLst>
                                          <p:attrName>fillcolor</p:attrName>
                                        </p:attrNameLst>
                                      </p:cBhvr>
                                      <p:to>
                                        <p:clrVal>
                                          <a:srgbClr val="C0AAC0"/>
                                        </p:clrVal>
                                      </p:to>
                                    </p:set>
                                    <p:set>
                                      <p:cBhvr>
                                        <p:cTn id="25" dur="indefinite"/>
                                        <p:tgtEl>
                                          <p:spTgt spid="8"/>
                                        </p:tgtEl>
                                        <p:attrNameLst>
                                          <p:attrName>fill.type</p:attrName>
                                        </p:attrNameLst>
                                      </p:cBhvr>
                                      <p:to>
                                        <p:strVal val="solid"/>
                                      </p:to>
                                    </p:set>
                                    <p:set>
                                      <p:cBhvr>
                                        <p:cTn id="26" dur="indefinite"/>
                                        <p:tgtEl>
                                          <p:spTgt spid="8"/>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1" nodeType="clickEffect">
                                  <p:stCondLst>
                                    <p:cond delay="0"/>
                                  </p:stCondLst>
                                  <p:endCondLst>
                                    <p:cond evt="onNext" delay="0">
                                      <p:tgtEl>
                                        <p:sldTgt/>
                                      </p:tgtEl>
                                    </p:cond>
                                  </p:endCondLst>
                                  <p:childTnLst>
                                    <p:set>
                                      <p:cBhvr>
                                        <p:cTn id="30" dur="indefinite"/>
                                        <p:tgtEl>
                                          <p:spTgt spid="6"/>
                                        </p:tgtEl>
                                        <p:attrNameLst>
                                          <p:attrName>fillcolor</p:attrName>
                                        </p:attrNameLst>
                                      </p:cBhvr>
                                      <p:to>
                                        <p:clrVal>
                                          <a:srgbClr val="C0AAC0"/>
                                        </p:clrVal>
                                      </p:to>
                                    </p:set>
                                    <p:set>
                                      <p:cBhvr>
                                        <p:cTn id="31" dur="indefinite"/>
                                        <p:tgtEl>
                                          <p:spTgt spid="6"/>
                                        </p:tgtEl>
                                        <p:attrNameLst>
                                          <p:attrName>fill.type</p:attrName>
                                        </p:attrNameLst>
                                      </p:cBhvr>
                                      <p:to>
                                        <p:strVal val="solid"/>
                                      </p:to>
                                    </p:set>
                                    <p:set>
                                      <p:cBhvr>
                                        <p:cTn id="32" dur="indefinit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6C75EE-5A13-4A69-A8F0-4754844BCD80}"/>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1" y="230384"/>
            <a:ext cx="11547810" cy="990600"/>
          </a:xfrm>
        </p:spPr>
        <p:txBody>
          <a:bodyPr/>
          <a:lstStyle/>
          <a:p>
            <a:r>
              <a:rPr lang="en-US" sz="4000" dirty="0"/>
              <a:t>San Francisco Getting to Zero Initiative shortens time to VL suppression</a:t>
            </a:r>
            <a:endParaRPr lang="en-US" sz="4000" dirty="0">
              <a:solidFill>
                <a:srgbClr val="FF0000"/>
              </a:solidFill>
            </a:endParaRPr>
          </a:p>
        </p:txBody>
      </p:sp>
      <p:sp>
        <p:nvSpPr>
          <p:cNvPr id="3" name="Content Placeholder 2">
            <a:extLst>
              <a:ext uri="{FF2B5EF4-FFF2-40B4-BE49-F238E27FC236}">
                <a16:creationId xmlns:a16="http://schemas.microsoft.com/office/drawing/2014/main" id="{4E57FB2A-6072-41B1-A300-F1BCBC7CC860}"/>
              </a:ext>
            </a:extLst>
          </p:cNvPr>
          <p:cNvSpPr>
            <a:spLocks noGrp="1"/>
          </p:cNvSpPr>
          <p:nvPr>
            <p:ph sz="quarter" idx="1"/>
          </p:nvPr>
        </p:nvSpPr>
        <p:spPr>
          <a:xfrm>
            <a:off x="1371600" y="2362200"/>
            <a:ext cx="4495800" cy="1855858"/>
          </a:xfrm>
        </p:spPr>
        <p:txBody>
          <a:bodyPr/>
          <a:lstStyle/>
          <a:p>
            <a:pPr marL="0" indent="0">
              <a:buNone/>
            </a:pPr>
            <a:r>
              <a:rPr lang="en-US" sz="3600" dirty="0">
                <a:latin typeface="Arial" panose="020B0604020202020204" pitchFamily="34" charset="0"/>
                <a:cs typeface="Arial" panose="020B0604020202020204" pitchFamily="34" charset="0"/>
              </a:rPr>
              <a:t>San Francisco RAPID initiative</a:t>
            </a:r>
          </a:p>
          <a:p>
            <a:pPr marL="0" indent="0">
              <a:buNone/>
            </a:pPr>
            <a:endParaRPr lang="en-US" sz="3600" dirty="0">
              <a:latin typeface="Arial" panose="020B0604020202020204" pitchFamily="34" charset="0"/>
              <a:cs typeface="Arial" panose="020B0604020202020204" pitchFamily="34" charset="0"/>
            </a:endParaRPr>
          </a:p>
        </p:txBody>
      </p:sp>
      <p:sp>
        <p:nvSpPr>
          <p:cNvPr id="4" name="TextBox 3"/>
          <p:cNvSpPr txBox="1"/>
          <p:nvPr/>
        </p:nvSpPr>
        <p:spPr>
          <a:xfrm>
            <a:off x="0" y="6505124"/>
            <a:ext cx="8571577" cy="369332"/>
          </a:xfrm>
          <a:prstGeom prst="rect">
            <a:avLst/>
          </a:prstGeom>
          <a:noFill/>
        </p:spPr>
        <p:txBody>
          <a:bodyPr wrap="none" rtlCol="0">
            <a:spAutoFit/>
          </a:bodyPr>
          <a:lstStyle/>
          <a:p>
            <a:r>
              <a:rPr lang="en-US" dirty="0"/>
              <a:t>Bacon, CROI, 2018; Coffey, 2019; http://</a:t>
            </a:r>
            <a:r>
              <a:rPr lang="en-US" dirty="0" err="1"/>
              <a:t>www.gettingtozerosf.org</a:t>
            </a:r>
            <a:r>
              <a:rPr lang="en-US" dirty="0"/>
              <a:t>/rapid-committee/</a:t>
            </a:r>
          </a:p>
        </p:txBody>
      </p:sp>
      <p:graphicFrame>
        <p:nvGraphicFramePr>
          <p:cNvPr id="7" name="Table 6">
            <a:extLst>
              <a:ext uri="{FF2B5EF4-FFF2-40B4-BE49-F238E27FC236}">
                <a16:creationId xmlns:a16="http://schemas.microsoft.com/office/drawing/2014/main" id="{C6060683-0050-4C33-A224-145129A60429}"/>
              </a:ext>
            </a:extLst>
          </p:cNvPr>
          <p:cNvGraphicFramePr>
            <a:graphicFrameLocks noGrp="1"/>
          </p:cNvGraphicFramePr>
          <p:nvPr>
            <p:extLst>
              <p:ext uri="{D42A27DB-BD31-4B8C-83A1-F6EECF244321}">
                <p14:modId xmlns:p14="http://schemas.microsoft.com/office/powerpoint/2010/main" val="1161132122"/>
              </p:ext>
            </p:extLst>
          </p:nvPr>
        </p:nvGraphicFramePr>
        <p:xfrm>
          <a:off x="1229105" y="4495800"/>
          <a:ext cx="9057893" cy="1752599"/>
        </p:xfrm>
        <a:graphic>
          <a:graphicData uri="http://schemas.openxmlformats.org/drawingml/2006/table">
            <a:tbl>
              <a:tblPr firstRow="1" bandRow="1">
                <a:tableStyleId>{5C22544A-7EE6-4342-B048-85BDC9FD1C3A}</a:tableStyleId>
              </a:tblPr>
              <a:tblGrid>
                <a:gridCol w="3214093">
                  <a:extLst>
                    <a:ext uri="{9D8B030D-6E8A-4147-A177-3AD203B41FA5}">
                      <a16:colId xmlns:a16="http://schemas.microsoft.com/office/drawing/2014/main" val="1841836924"/>
                    </a:ext>
                  </a:extLst>
                </a:gridCol>
                <a:gridCol w="1168760">
                  <a:extLst>
                    <a:ext uri="{9D8B030D-6E8A-4147-A177-3AD203B41FA5}">
                      <a16:colId xmlns:a16="http://schemas.microsoft.com/office/drawing/2014/main" val="4231994954"/>
                    </a:ext>
                  </a:extLst>
                </a:gridCol>
                <a:gridCol w="1168760">
                  <a:extLst>
                    <a:ext uri="{9D8B030D-6E8A-4147-A177-3AD203B41FA5}">
                      <a16:colId xmlns:a16="http://schemas.microsoft.com/office/drawing/2014/main" val="1871063514"/>
                    </a:ext>
                  </a:extLst>
                </a:gridCol>
                <a:gridCol w="1168760">
                  <a:extLst>
                    <a:ext uri="{9D8B030D-6E8A-4147-A177-3AD203B41FA5}">
                      <a16:colId xmlns:a16="http://schemas.microsoft.com/office/drawing/2014/main" val="3492184610"/>
                    </a:ext>
                  </a:extLst>
                </a:gridCol>
                <a:gridCol w="1168760">
                  <a:extLst>
                    <a:ext uri="{9D8B030D-6E8A-4147-A177-3AD203B41FA5}">
                      <a16:colId xmlns:a16="http://schemas.microsoft.com/office/drawing/2014/main" val="921912394"/>
                    </a:ext>
                  </a:extLst>
                </a:gridCol>
                <a:gridCol w="1168760">
                  <a:extLst>
                    <a:ext uri="{9D8B030D-6E8A-4147-A177-3AD203B41FA5}">
                      <a16:colId xmlns:a16="http://schemas.microsoft.com/office/drawing/2014/main" val="2365190615"/>
                    </a:ext>
                  </a:extLst>
                </a:gridCol>
              </a:tblGrid>
              <a:tr h="553171">
                <a:tc>
                  <a:txBody>
                    <a:bodyPr/>
                    <a:lstStyle/>
                    <a:p>
                      <a:r>
                        <a:rPr lang="en-US" sz="2400" dirty="0">
                          <a:latin typeface="Arial" panose="020B0604020202020204" pitchFamily="34" charset="0"/>
                          <a:ea typeface="Verdana" panose="020B0604030504040204" pitchFamily="34" charset="0"/>
                          <a:cs typeface="Arial" panose="020B0604020202020204" pitchFamily="34" charset="0"/>
                        </a:rPr>
                        <a:t>Median days</a:t>
                      </a:r>
                    </a:p>
                  </a:txBody>
                  <a:tcPr anchor="ctr"/>
                </a:tc>
                <a:tc>
                  <a:txBody>
                    <a:bodyPr/>
                    <a:lstStyle/>
                    <a:p>
                      <a:pPr algn="ctr"/>
                      <a:r>
                        <a:rPr lang="en-US" sz="2400" dirty="0">
                          <a:latin typeface="Arial" panose="020B0604020202020204" pitchFamily="34" charset="0"/>
                          <a:ea typeface="Verdana" panose="020B0604030504040204" pitchFamily="34" charset="0"/>
                          <a:cs typeface="Arial" panose="020B0604020202020204" pitchFamily="34" charset="0"/>
                        </a:rPr>
                        <a:t>2013</a:t>
                      </a:r>
                    </a:p>
                  </a:txBody>
                  <a:tcPr anchor="ctr"/>
                </a:tc>
                <a:tc>
                  <a:txBody>
                    <a:bodyPr/>
                    <a:lstStyle/>
                    <a:p>
                      <a:pPr algn="ctr"/>
                      <a:r>
                        <a:rPr lang="en-US" sz="2400" dirty="0">
                          <a:latin typeface="Arial" panose="020B0604020202020204" pitchFamily="34" charset="0"/>
                          <a:ea typeface="Verdana" panose="020B0604030504040204" pitchFamily="34" charset="0"/>
                          <a:cs typeface="Arial" panose="020B0604020202020204" pitchFamily="34" charset="0"/>
                        </a:rPr>
                        <a:t>2014</a:t>
                      </a:r>
                    </a:p>
                  </a:txBody>
                  <a:tcPr anchor="ctr"/>
                </a:tc>
                <a:tc>
                  <a:txBody>
                    <a:bodyPr/>
                    <a:lstStyle/>
                    <a:p>
                      <a:pPr algn="ctr"/>
                      <a:r>
                        <a:rPr lang="en-US" sz="2400" dirty="0">
                          <a:latin typeface="Arial" panose="020B0604020202020204" pitchFamily="34" charset="0"/>
                          <a:ea typeface="Verdana" panose="020B0604030504040204" pitchFamily="34" charset="0"/>
                          <a:cs typeface="Arial" panose="020B0604020202020204" pitchFamily="34" charset="0"/>
                        </a:rPr>
                        <a:t>2015</a:t>
                      </a:r>
                    </a:p>
                  </a:txBody>
                  <a:tcPr anchor="ctr"/>
                </a:tc>
                <a:tc>
                  <a:txBody>
                    <a:bodyPr/>
                    <a:lstStyle/>
                    <a:p>
                      <a:pPr algn="ctr"/>
                      <a:r>
                        <a:rPr lang="en-US" sz="2400" dirty="0">
                          <a:latin typeface="Arial" panose="020B0604020202020204" pitchFamily="34" charset="0"/>
                          <a:ea typeface="Verdana" panose="020B0604030504040204" pitchFamily="34" charset="0"/>
                          <a:cs typeface="Arial" panose="020B0604020202020204" pitchFamily="34" charset="0"/>
                        </a:rPr>
                        <a:t>2016</a:t>
                      </a:r>
                    </a:p>
                  </a:txBody>
                  <a:tcPr anchor="ctr"/>
                </a:tc>
                <a:tc>
                  <a:txBody>
                    <a:bodyPr/>
                    <a:lstStyle/>
                    <a:p>
                      <a:pPr algn="ctr"/>
                      <a:r>
                        <a:rPr lang="en-US" sz="2400" dirty="0">
                          <a:latin typeface="Arial" panose="020B0604020202020204" pitchFamily="34" charset="0"/>
                          <a:ea typeface="Verdana" panose="020B0604030504040204" pitchFamily="34" charset="0"/>
                          <a:cs typeface="Arial" panose="020B0604020202020204" pitchFamily="34" charset="0"/>
                        </a:rPr>
                        <a:t>2017</a:t>
                      </a:r>
                    </a:p>
                  </a:txBody>
                  <a:tcPr anchor="ctr"/>
                </a:tc>
                <a:extLst>
                  <a:ext uri="{0D108BD9-81ED-4DB2-BD59-A6C34878D82A}">
                    <a16:rowId xmlns:a16="http://schemas.microsoft.com/office/drawing/2014/main" val="1889314910"/>
                  </a:ext>
                </a:extLst>
              </a:tr>
              <a:tr h="631933">
                <a:tc>
                  <a:txBody>
                    <a:bodyPr/>
                    <a:lstStyle/>
                    <a:p>
                      <a:r>
                        <a:rPr lang="en-US" sz="2400" dirty="0">
                          <a:latin typeface="Arial" panose="020B0604020202020204" pitchFamily="34" charset="0"/>
                          <a:ea typeface="Verdana" panose="020B0604030504040204" pitchFamily="34" charset="0"/>
                          <a:cs typeface="Arial" panose="020B0604020202020204" pitchFamily="34" charset="0"/>
                        </a:rPr>
                        <a:t>Diagnosis to first visit</a:t>
                      </a:r>
                    </a:p>
                  </a:txBody>
                  <a:tcPr anchor="ctr"/>
                </a:tc>
                <a:tc>
                  <a:txBody>
                    <a:bodyPr/>
                    <a:lstStyle/>
                    <a:p>
                      <a:pPr algn="ctr"/>
                      <a:r>
                        <a:rPr lang="en-US" sz="2400" dirty="0">
                          <a:latin typeface="Arial" panose="020B0604020202020204" pitchFamily="34" charset="0"/>
                          <a:ea typeface="Verdana" panose="020B0604030504040204" pitchFamily="34" charset="0"/>
                          <a:cs typeface="Arial" panose="020B0604020202020204" pitchFamily="34" charset="0"/>
                        </a:rPr>
                        <a:t>8</a:t>
                      </a:r>
                    </a:p>
                  </a:txBody>
                  <a:tcPr anchor="ctr"/>
                </a:tc>
                <a:tc>
                  <a:txBody>
                    <a:bodyPr/>
                    <a:lstStyle/>
                    <a:p>
                      <a:pPr algn="ctr"/>
                      <a:r>
                        <a:rPr lang="en-US" sz="2400" dirty="0">
                          <a:latin typeface="Arial" panose="020B0604020202020204" pitchFamily="34" charset="0"/>
                          <a:ea typeface="Verdana" panose="020B0604030504040204" pitchFamily="34" charset="0"/>
                          <a:cs typeface="Arial" panose="020B0604020202020204" pitchFamily="34" charset="0"/>
                        </a:rPr>
                        <a:t>7</a:t>
                      </a:r>
                    </a:p>
                  </a:txBody>
                  <a:tcPr anchor="ctr"/>
                </a:tc>
                <a:tc>
                  <a:txBody>
                    <a:bodyPr/>
                    <a:lstStyle/>
                    <a:p>
                      <a:pPr algn="ctr"/>
                      <a:r>
                        <a:rPr lang="en-US" sz="2400" dirty="0">
                          <a:latin typeface="Arial" panose="020B0604020202020204" pitchFamily="34" charset="0"/>
                          <a:ea typeface="Verdana" panose="020B0604030504040204" pitchFamily="34" charset="0"/>
                          <a:cs typeface="Arial" panose="020B0604020202020204" pitchFamily="34" charset="0"/>
                        </a:rPr>
                        <a:t>7</a:t>
                      </a:r>
                    </a:p>
                  </a:txBody>
                  <a:tcPr anchor="ctr"/>
                </a:tc>
                <a:tc>
                  <a:txBody>
                    <a:bodyPr/>
                    <a:lstStyle/>
                    <a:p>
                      <a:pPr algn="ctr"/>
                      <a:r>
                        <a:rPr lang="en-US" sz="2400" dirty="0">
                          <a:latin typeface="Arial" panose="020B0604020202020204" pitchFamily="34" charset="0"/>
                          <a:ea typeface="Verdana" panose="020B0604030504040204" pitchFamily="34" charset="0"/>
                          <a:cs typeface="Arial" panose="020B0604020202020204" pitchFamily="34" charset="0"/>
                        </a:rPr>
                        <a:t>5</a:t>
                      </a:r>
                    </a:p>
                  </a:txBody>
                  <a:tcPr anchor="ctr"/>
                </a:tc>
                <a:tc>
                  <a:txBody>
                    <a:bodyPr/>
                    <a:lstStyle/>
                    <a:p>
                      <a:pPr algn="ctr"/>
                      <a:r>
                        <a:rPr lang="en-US" sz="2400" dirty="0">
                          <a:latin typeface="Arial" panose="020B0604020202020204" pitchFamily="34" charset="0"/>
                          <a:ea typeface="Verdana" panose="020B0604030504040204" pitchFamily="34" charset="0"/>
                          <a:cs typeface="Arial" panose="020B0604020202020204" pitchFamily="34" charset="0"/>
                        </a:rPr>
                        <a:t>4</a:t>
                      </a:r>
                    </a:p>
                  </a:txBody>
                  <a:tcPr anchor="ctr"/>
                </a:tc>
                <a:extLst>
                  <a:ext uri="{0D108BD9-81ED-4DB2-BD59-A6C34878D82A}">
                    <a16:rowId xmlns:a16="http://schemas.microsoft.com/office/drawing/2014/main" val="522997872"/>
                  </a:ext>
                </a:extLst>
              </a:tr>
              <a:tr h="567495">
                <a:tc>
                  <a:txBody>
                    <a:bodyPr/>
                    <a:lstStyle/>
                    <a:p>
                      <a:r>
                        <a:rPr lang="en-US" sz="2400" dirty="0">
                          <a:latin typeface="Arial" panose="020B0604020202020204" pitchFamily="34" charset="0"/>
                          <a:ea typeface="Verdana" panose="020B0604030504040204" pitchFamily="34" charset="0"/>
                          <a:cs typeface="Arial" panose="020B0604020202020204" pitchFamily="34" charset="0"/>
                        </a:rPr>
                        <a:t>1</a:t>
                      </a:r>
                      <a:r>
                        <a:rPr lang="en-US" sz="2400" baseline="30000" dirty="0">
                          <a:latin typeface="Arial" panose="020B0604020202020204" pitchFamily="34" charset="0"/>
                          <a:ea typeface="Verdana" panose="020B0604030504040204" pitchFamily="34" charset="0"/>
                          <a:cs typeface="Arial" panose="020B0604020202020204" pitchFamily="34" charset="0"/>
                        </a:rPr>
                        <a:t>st</a:t>
                      </a:r>
                      <a:r>
                        <a:rPr lang="en-US" sz="2400" dirty="0">
                          <a:latin typeface="Arial" panose="020B0604020202020204" pitchFamily="34" charset="0"/>
                          <a:ea typeface="Verdana" panose="020B0604030504040204" pitchFamily="34" charset="0"/>
                          <a:cs typeface="Arial" panose="020B0604020202020204" pitchFamily="34" charset="0"/>
                        </a:rPr>
                        <a:t> visit to ART start</a:t>
                      </a:r>
                    </a:p>
                  </a:txBody>
                  <a:tcPr anchor="ctr"/>
                </a:tc>
                <a:tc>
                  <a:txBody>
                    <a:bodyPr/>
                    <a:lstStyle/>
                    <a:p>
                      <a:pPr algn="ctr"/>
                      <a:r>
                        <a:rPr lang="en-US" sz="2400" dirty="0">
                          <a:latin typeface="Arial" panose="020B0604020202020204" pitchFamily="34" charset="0"/>
                          <a:ea typeface="Verdana" panose="020B0604030504040204" pitchFamily="34" charset="0"/>
                          <a:cs typeface="Arial" panose="020B0604020202020204" pitchFamily="34" charset="0"/>
                        </a:rPr>
                        <a:t>27</a:t>
                      </a:r>
                    </a:p>
                  </a:txBody>
                  <a:tcPr anchor="ctr"/>
                </a:tc>
                <a:tc>
                  <a:txBody>
                    <a:bodyPr/>
                    <a:lstStyle/>
                    <a:p>
                      <a:pPr algn="ctr"/>
                      <a:r>
                        <a:rPr lang="en-US" sz="2400" dirty="0">
                          <a:latin typeface="Arial" panose="020B0604020202020204" pitchFamily="34" charset="0"/>
                          <a:ea typeface="Verdana" panose="020B0604030504040204" pitchFamily="34" charset="0"/>
                          <a:cs typeface="Arial" panose="020B0604020202020204" pitchFamily="34" charset="0"/>
                        </a:rPr>
                        <a:t>17</a:t>
                      </a:r>
                    </a:p>
                  </a:txBody>
                  <a:tcPr anchor="ctr"/>
                </a:tc>
                <a:tc>
                  <a:txBody>
                    <a:bodyPr/>
                    <a:lstStyle/>
                    <a:p>
                      <a:pPr algn="ctr"/>
                      <a:r>
                        <a:rPr lang="en-US" sz="2400" dirty="0">
                          <a:latin typeface="Arial" panose="020B0604020202020204" pitchFamily="34" charset="0"/>
                          <a:ea typeface="Verdana" panose="020B0604030504040204" pitchFamily="34" charset="0"/>
                          <a:cs typeface="Arial" panose="020B0604020202020204" pitchFamily="34" charset="0"/>
                        </a:rPr>
                        <a:t>7</a:t>
                      </a:r>
                    </a:p>
                  </a:txBody>
                  <a:tcPr anchor="ctr"/>
                </a:tc>
                <a:tc>
                  <a:txBody>
                    <a:bodyPr/>
                    <a:lstStyle/>
                    <a:p>
                      <a:pPr algn="ctr"/>
                      <a:r>
                        <a:rPr lang="en-US" sz="2400" dirty="0">
                          <a:latin typeface="Arial" panose="020B0604020202020204" pitchFamily="34" charset="0"/>
                          <a:ea typeface="Verdana" panose="020B0604030504040204" pitchFamily="34" charset="0"/>
                          <a:cs typeface="Arial" panose="020B0604020202020204" pitchFamily="34" charset="0"/>
                        </a:rPr>
                        <a:t>1</a:t>
                      </a:r>
                    </a:p>
                  </a:txBody>
                  <a:tcPr anchor="ctr"/>
                </a:tc>
                <a:tc>
                  <a:txBody>
                    <a:bodyPr/>
                    <a:lstStyle/>
                    <a:p>
                      <a:pPr algn="ctr"/>
                      <a:r>
                        <a:rPr lang="en-US" sz="2400" dirty="0">
                          <a:latin typeface="Arial" panose="020B0604020202020204" pitchFamily="34" charset="0"/>
                          <a:ea typeface="Verdana" panose="020B0604030504040204" pitchFamily="34" charset="0"/>
                          <a:cs typeface="Arial" panose="020B0604020202020204" pitchFamily="34" charset="0"/>
                        </a:rPr>
                        <a:t>0</a:t>
                      </a:r>
                    </a:p>
                  </a:txBody>
                  <a:tcPr anchor="ctr"/>
                </a:tc>
                <a:extLst>
                  <a:ext uri="{0D108BD9-81ED-4DB2-BD59-A6C34878D82A}">
                    <a16:rowId xmlns:a16="http://schemas.microsoft.com/office/drawing/2014/main" val="1896937685"/>
                  </a:ext>
                </a:extLst>
              </a:tr>
            </a:tbl>
          </a:graphicData>
        </a:graphic>
      </p:graphicFrame>
      <p:pic>
        <p:nvPicPr>
          <p:cNvPr id="1026" name="Picture 2" descr="Rapid-committee">
            <a:extLst>
              <a:ext uri="{FF2B5EF4-FFF2-40B4-BE49-F238E27FC236}">
                <a16:creationId xmlns:a16="http://schemas.microsoft.com/office/drawing/2014/main" id="{64032484-A303-4088-9B7B-674AC2D2B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617594"/>
            <a:ext cx="4737604" cy="249720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Graphic 8" descr="Medicine">
            <a:extLst>
              <a:ext uri="{FF2B5EF4-FFF2-40B4-BE49-F238E27FC236}">
                <a16:creationId xmlns:a16="http://schemas.microsoft.com/office/drawing/2014/main" id="{B24689B5-1DD7-4623-80FF-AAB93B506A3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5720" y="655320"/>
            <a:ext cx="640080" cy="640080"/>
          </a:xfrm>
          <a:prstGeom prst="rect">
            <a:avLst/>
          </a:prstGeom>
        </p:spPr>
      </p:pic>
    </p:spTree>
    <p:extLst>
      <p:ext uri="{BB962C8B-B14F-4D97-AF65-F5344CB8AC3E}">
        <p14:creationId xmlns:p14="http://schemas.microsoft.com/office/powerpoint/2010/main" val="3177663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CA8324-FDD1-41E5-8E7F-E282456B7904}"/>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28600"/>
            <a:ext cx="11353800" cy="990600"/>
          </a:xfrm>
        </p:spPr>
        <p:txBody>
          <a:bodyPr/>
          <a:lstStyle/>
          <a:p>
            <a:r>
              <a:rPr lang="en-US" sz="4000" dirty="0"/>
              <a:t>Same day ART initiation at home is a promising strategy in rural Lesotho </a:t>
            </a:r>
          </a:p>
        </p:txBody>
      </p:sp>
      <p:sp>
        <p:nvSpPr>
          <p:cNvPr id="6" name="TextBox 5"/>
          <p:cNvSpPr txBox="1"/>
          <p:nvPr/>
        </p:nvSpPr>
        <p:spPr>
          <a:xfrm>
            <a:off x="-35011" y="6513129"/>
            <a:ext cx="1736373" cy="369332"/>
          </a:xfrm>
          <a:prstGeom prst="rect">
            <a:avLst/>
          </a:prstGeom>
          <a:noFill/>
        </p:spPr>
        <p:txBody>
          <a:bodyPr wrap="none" rtlCol="0">
            <a:spAutoFit/>
          </a:bodyPr>
          <a:lstStyle/>
          <a:p>
            <a:r>
              <a:rPr lang="en-US" dirty="0" err="1"/>
              <a:t>Labhardt</a:t>
            </a:r>
            <a:r>
              <a:rPr lang="en-US" dirty="0"/>
              <a:t>, 2018</a:t>
            </a:r>
          </a:p>
        </p:txBody>
      </p:sp>
      <p:graphicFrame>
        <p:nvGraphicFramePr>
          <p:cNvPr id="8" name="Table 7">
            <a:extLst>
              <a:ext uri="{FF2B5EF4-FFF2-40B4-BE49-F238E27FC236}">
                <a16:creationId xmlns:a16="http://schemas.microsoft.com/office/drawing/2014/main" id="{CA40334B-D11F-41D3-B901-71FD51226AA9}"/>
              </a:ext>
            </a:extLst>
          </p:cNvPr>
          <p:cNvGraphicFramePr>
            <a:graphicFrameLocks noGrp="1"/>
          </p:cNvGraphicFramePr>
          <p:nvPr>
            <p:extLst>
              <p:ext uri="{D42A27DB-BD31-4B8C-83A1-F6EECF244321}">
                <p14:modId xmlns:p14="http://schemas.microsoft.com/office/powerpoint/2010/main" val="1405201221"/>
              </p:ext>
            </p:extLst>
          </p:nvPr>
        </p:nvGraphicFramePr>
        <p:xfrm>
          <a:off x="1066800" y="1646439"/>
          <a:ext cx="9601200" cy="1097280"/>
        </p:xfrm>
        <a:graphic>
          <a:graphicData uri="http://schemas.openxmlformats.org/drawingml/2006/table">
            <a:tbl>
              <a:tblPr firstRow="1" bandRow="1">
                <a:tableStyleId>{5C22544A-7EE6-4342-B048-85BDC9FD1C3A}</a:tableStyleId>
              </a:tblPr>
              <a:tblGrid>
                <a:gridCol w="4928048">
                  <a:extLst>
                    <a:ext uri="{9D8B030D-6E8A-4147-A177-3AD203B41FA5}">
                      <a16:colId xmlns:a16="http://schemas.microsoft.com/office/drawing/2014/main" val="20000"/>
                    </a:ext>
                  </a:extLst>
                </a:gridCol>
                <a:gridCol w="2039193">
                  <a:extLst>
                    <a:ext uri="{9D8B030D-6E8A-4147-A177-3AD203B41FA5}">
                      <a16:colId xmlns:a16="http://schemas.microsoft.com/office/drawing/2014/main" val="20001"/>
                    </a:ext>
                  </a:extLst>
                </a:gridCol>
                <a:gridCol w="1478259">
                  <a:extLst>
                    <a:ext uri="{9D8B030D-6E8A-4147-A177-3AD203B41FA5}">
                      <a16:colId xmlns:a16="http://schemas.microsoft.com/office/drawing/2014/main" val="20002"/>
                    </a:ext>
                  </a:extLst>
                </a:gridCol>
                <a:gridCol w="1155700">
                  <a:extLst>
                    <a:ext uri="{9D8B030D-6E8A-4147-A177-3AD203B41FA5}">
                      <a16:colId xmlns:a16="http://schemas.microsoft.com/office/drawing/2014/main" val="20003"/>
                    </a:ext>
                  </a:extLst>
                </a:gridCol>
              </a:tblGrid>
              <a:tr h="370840">
                <a:tc>
                  <a:txBody>
                    <a:bodyPr/>
                    <a:lstStyle/>
                    <a:p>
                      <a:r>
                        <a:rPr lang="en-US" sz="2000" dirty="0">
                          <a:latin typeface="Arial" panose="020B0604020202020204" pitchFamily="34" charset="0"/>
                          <a:cs typeface="Arial" panose="020B0604020202020204" pitchFamily="34" charset="0"/>
                        </a:rPr>
                        <a:t>Primary outcomes</a:t>
                      </a:r>
                      <a:endParaRPr lang="en-US" sz="2000"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Same-day</a:t>
                      </a:r>
                      <a:r>
                        <a:rPr lang="en-US" sz="2000" baseline="0" dirty="0">
                          <a:latin typeface="Arial" panose="020B0604020202020204" pitchFamily="34" charset="0"/>
                          <a:cs typeface="Arial" panose="020B0604020202020204" pitchFamily="34" charset="0"/>
                        </a:rPr>
                        <a:t> ART</a:t>
                      </a:r>
                    </a:p>
                    <a:p>
                      <a:pPr algn="ctr"/>
                      <a:r>
                        <a:rPr lang="en-US" sz="2000" dirty="0">
                          <a:latin typeface="Arial" panose="020B0604020202020204" pitchFamily="34" charset="0"/>
                          <a:cs typeface="Arial" panose="020B0604020202020204" pitchFamily="34" charset="0"/>
                        </a:rPr>
                        <a:t>N=137</a:t>
                      </a:r>
                    </a:p>
                  </a:txBody>
                  <a:tcPr/>
                </a:tc>
                <a:tc>
                  <a:txBody>
                    <a:bodyPr/>
                    <a:lstStyle/>
                    <a:p>
                      <a:pPr algn="ctr"/>
                      <a:r>
                        <a:rPr lang="en-US" sz="2000" dirty="0">
                          <a:latin typeface="Arial" panose="020B0604020202020204" pitchFamily="34" charset="0"/>
                          <a:cs typeface="Arial" panose="020B0604020202020204" pitchFamily="34" charset="0"/>
                        </a:rPr>
                        <a:t>Usual care</a:t>
                      </a:r>
                    </a:p>
                    <a:p>
                      <a:pPr algn="ctr"/>
                      <a:r>
                        <a:rPr lang="en-US" sz="2000" dirty="0">
                          <a:latin typeface="Arial" panose="020B0604020202020204" pitchFamily="34" charset="0"/>
                          <a:cs typeface="Arial" panose="020B0604020202020204" pitchFamily="34" charset="0"/>
                        </a:rPr>
                        <a:t>N=137</a:t>
                      </a:r>
                    </a:p>
                  </a:txBody>
                  <a:tcPr/>
                </a:tc>
                <a:tc>
                  <a:txBody>
                    <a:bodyPr/>
                    <a:lstStyle/>
                    <a:p>
                      <a:pPr algn="ctr"/>
                      <a:r>
                        <a:rPr lang="en-US" sz="2000" dirty="0">
                          <a:latin typeface="Arial" panose="020B0604020202020204" pitchFamily="34" charset="0"/>
                          <a:cs typeface="Arial" panose="020B0604020202020204" pitchFamily="34" charset="0"/>
                        </a:rPr>
                        <a:t>P value</a:t>
                      </a:r>
                    </a:p>
                  </a:txBody>
                  <a:tcPr/>
                </a:tc>
                <a:extLst>
                  <a:ext uri="{0D108BD9-81ED-4DB2-BD59-A6C34878D82A}">
                    <a16:rowId xmlns:a16="http://schemas.microsoft.com/office/drawing/2014/main" val="10000"/>
                  </a:ext>
                </a:extLst>
              </a:tr>
              <a:tr h="370840">
                <a:tc>
                  <a:txBody>
                    <a:bodyPr/>
                    <a:lstStyle/>
                    <a:p>
                      <a:r>
                        <a:rPr lang="en-US" sz="2000" dirty="0">
                          <a:latin typeface="Arial" panose="020B0604020202020204" pitchFamily="34" charset="0"/>
                          <a:cs typeface="Arial" panose="020B0604020202020204" pitchFamily="34" charset="0"/>
                        </a:rPr>
                        <a:t>Linkage to care at 90d after enrollment</a:t>
                      </a:r>
                    </a:p>
                  </a:txBody>
                  <a:tcPr/>
                </a:tc>
                <a:tc>
                  <a:txBody>
                    <a:bodyPr/>
                    <a:lstStyle/>
                    <a:p>
                      <a:pPr algn="ctr"/>
                      <a:r>
                        <a:rPr lang="en-US" sz="2000" dirty="0">
                          <a:latin typeface="Arial" panose="020B0604020202020204" pitchFamily="34" charset="0"/>
                          <a:cs typeface="Arial" panose="020B0604020202020204" pitchFamily="34" charset="0"/>
                        </a:rPr>
                        <a:t>69%</a:t>
                      </a:r>
                    </a:p>
                  </a:txBody>
                  <a:tcPr/>
                </a:tc>
                <a:tc>
                  <a:txBody>
                    <a:bodyPr/>
                    <a:lstStyle/>
                    <a:p>
                      <a:pPr algn="ctr"/>
                      <a:r>
                        <a:rPr lang="en-US" sz="2000" dirty="0">
                          <a:latin typeface="Arial" panose="020B0604020202020204" pitchFamily="34" charset="0"/>
                          <a:cs typeface="Arial" panose="020B0604020202020204" pitchFamily="34" charset="0"/>
                        </a:rPr>
                        <a:t>43%</a:t>
                      </a:r>
                    </a:p>
                  </a:txBody>
                  <a:tcPr/>
                </a:tc>
                <a:tc>
                  <a:txBody>
                    <a:bodyPr/>
                    <a:lstStyle/>
                    <a:p>
                      <a:pPr algn="ctr"/>
                      <a:r>
                        <a:rPr lang="en-US" sz="2000" dirty="0">
                          <a:latin typeface="Arial" panose="020B0604020202020204" pitchFamily="34" charset="0"/>
                          <a:cs typeface="Arial" panose="020B0604020202020204" pitchFamily="34" charset="0"/>
                        </a:rPr>
                        <a:t>&lt;0.001</a:t>
                      </a:r>
                    </a:p>
                  </a:txBody>
                  <a:tcPr/>
                </a:tc>
                <a:extLst>
                  <a:ext uri="{0D108BD9-81ED-4DB2-BD59-A6C34878D82A}">
                    <a16:rowId xmlns:a16="http://schemas.microsoft.com/office/drawing/2014/main" val="10001"/>
                  </a:ext>
                </a:extLst>
              </a:tr>
            </a:tbl>
          </a:graphicData>
        </a:graphic>
      </p:graphicFrame>
      <p:pic>
        <p:nvPicPr>
          <p:cNvPr id="13" name="Picture 12">
            <a:extLst>
              <a:ext uri="{FF2B5EF4-FFF2-40B4-BE49-F238E27FC236}">
                <a16:creationId xmlns:a16="http://schemas.microsoft.com/office/drawing/2014/main" id="{3DA8D26E-CF50-4EC5-9CD3-1D5B45D1D2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 t="-951" r="517" b="-754"/>
          <a:stretch/>
        </p:blipFill>
        <p:spPr>
          <a:xfrm>
            <a:off x="3242194" y="2877690"/>
            <a:ext cx="5361018" cy="3663363"/>
          </a:xfrm>
          <a:prstGeom prst="rect">
            <a:avLst/>
          </a:prstGeom>
        </p:spPr>
      </p:pic>
      <p:sp>
        <p:nvSpPr>
          <p:cNvPr id="7" name="TextBox 6">
            <a:extLst>
              <a:ext uri="{FF2B5EF4-FFF2-40B4-BE49-F238E27FC236}">
                <a16:creationId xmlns:a16="http://schemas.microsoft.com/office/drawing/2014/main" id="{47C45128-AF80-4BCB-BCEB-90DF7364594D}"/>
              </a:ext>
            </a:extLst>
          </p:cNvPr>
          <p:cNvSpPr txBox="1"/>
          <p:nvPr/>
        </p:nvSpPr>
        <p:spPr>
          <a:xfrm>
            <a:off x="6400801" y="6497428"/>
            <a:ext cx="2202411" cy="261610"/>
          </a:xfrm>
          <a:prstGeom prst="rect">
            <a:avLst/>
          </a:prstGeom>
          <a:noFill/>
        </p:spPr>
        <p:txBody>
          <a:bodyPr wrap="square" rtlCol="0">
            <a:spAutoFit/>
          </a:bodyPr>
          <a:lstStyle/>
          <a:p>
            <a:pPr algn="r"/>
            <a:r>
              <a:rPr lang="en-US" sz="1100" dirty="0"/>
              <a:t>Christian </a:t>
            </a:r>
            <a:r>
              <a:rPr lang="en-US" sz="1100" dirty="0" err="1"/>
              <a:t>Heuss</a:t>
            </a:r>
            <a:r>
              <a:rPr lang="en-US" sz="1100" dirty="0"/>
              <a:t> / Swiss TPH</a:t>
            </a:r>
          </a:p>
        </p:txBody>
      </p:sp>
      <p:pic>
        <p:nvPicPr>
          <p:cNvPr id="9" name="Graphic 8" descr="Medicine">
            <a:extLst>
              <a:ext uri="{FF2B5EF4-FFF2-40B4-BE49-F238E27FC236}">
                <a16:creationId xmlns:a16="http://schemas.microsoft.com/office/drawing/2014/main" id="{273879B8-5174-4AE0-B6B5-335D760540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5720" y="655320"/>
            <a:ext cx="640080" cy="640080"/>
          </a:xfrm>
          <a:prstGeom prst="rect">
            <a:avLst/>
          </a:prstGeom>
        </p:spPr>
      </p:pic>
    </p:spTree>
    <p:extLst>
      <p:ext uri="{BB962C8B-B14F-4D97-AF65-F5344CB8AC3E}">
        <p14:creationId xmlns:p14="http://schemas.microsoft.com/office/powerpoint/2010/main" val="275533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617B8E-F1CA-4562-B868-79FCB8AF122D}"/>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C0E45C1-EF16-4315-9B88-370EBDA03F0E}"/>
              </a:ext>
            </a:extLst>
          </p:cNvPr>
          <p:cNvSpPr>
            <a:spLocks noGrp="1"/>
          </p:cNvSpPr>
          <p:nvPr>
            <p:ph type="title"/>
          </p:nvPr>
        </p:nvSpPr>
        <p:spPr>
          <a:xfrm>
            <a:off x="762000" y="271849"/>
            <a:ext cx="11430000" cy="990600"/>
          </a:xfrm>
        </p:spPr>
        <p:txBody>
          <a:bodyPr/>
          <a:lstStyle/>
          <a:p>
            <a:r>
              <a:rPr lang="en-US" sz="4000" dirty="0"/>
              <a:t>FSW in Tanzania do well with ART at location of their choice</a:t>
            </a:r>
          </a:p>
        </p:txBody>
      </p:sp>
      <p:graphicFrame>
        <p:nvGraphicFramePr>
          <p:cNvPr id="11" name="Content Placeholder 3">
            <a:extLst>
              <a:ext uri="{FF2B5EF4-FFF2-40B4-BE49-F238E27FC236}">
                <a16:creationId xmlns:a16="http://schemas.microsoft.com/office/drawing/2014/main" id="{96AB3815-5E91-45F1-9FB9-91A0DED8A68F}"/>
              </a:ext>
            </a:extLst>
          </p:cNvPr>
          <p:cNvGraphicFramePr>
            <a:graphicFrameLocks noGrp="1"/>
          </p:cNvGraphicFramePr>
          <p:nvPr>
            <p:ph sz="quarter" idx="1"/>
            <p:extLst>
              <p:ext uri="{D42A27DB-BD31-4B8C-83A1-F6EECF244321}">
                <p14:modId xmlns:p14="http://schemas.microsoft.com/office/powerpoint/2010/main" val="1112326958"/>
              </p:ext>
            </p:extLst>
          </p:nvPr>
        </p:nvGraphicFramePr>
        <p:xfrm>
          <a:off x="990599" y="3917776"/>
          <a:ext cx="10210801" cy="2254424"/>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3251088602"/>
                    </a:ext>
                  </a:extLst>
                </a:gridCol>
                <a:gridCol w="1905000">
                  <a:extLst>
                    <a:ext uri="{9D8B030D-6E8A-4147-A177-3AD203B41FA5}">
                      <a16:colId xmlns:a16="http://schemas.microsoft.com/office/drawing/2014/main" val="3936247297"/>
                    </a:ext>
                  </a:extLst>
                </a:gridCol>
                <a:gridCol w="1905000">
                  <a:extLst>
                    <a:ext uri="{9D8B030D-6E8A-4147-A177-3AD203B41FA5}">
                      <a16:colId xmlns:a16="http://schemas.microsoft.com/office/drawing/2014/main" val="2302166512"/>
                    </a:ext>
                  </a:extLst>
                </a:gridCol>
                <a:gridCol w="1371601">
                  <a:extLst>
                    <a:ext uri="{9D8B030D-6E8A-4147-A177-3AD203B41FA5}">
                      <a16:colId xmlns:a16="http://schemas.microsoft.com/office/drawing/2014/main" val="2241678354"/>
                    </a:ext>
                  </a:extLst>
                </a:gridCol>
              </a:tblGrid>
              <a:tr h="876678">
                <a:tc>
                  <a:txBody>
                    <a:bodyPr/>
                    <a:lstStyle/>
                    <a:p>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tc>
                <a:tc>
                  <a:txBody>
                    <a:bodyPr/>
                    <a:lstStyle/>
                    <a:p>
                      <a:pPr algn="ctr"/>
                      <a:r>
                        <a:rPr lang="en-US" sz="2400" dirty="0">
                          <a:latin typeface="Arial" panose="020B0604020202020204" pitchFamily="34" charset="0"/>
                          <a:cs typeface="Arial" panose="020B0604020202020204" pitchFamily="34" charset="0"/>
                        </a:rPr>
                        <a:t>Intervention</a:t>
                      </a:r>
                    </a:p>
                    <a:p>
                      <a:pPr algn="ctr"/>
                      <a:r>
                        <a:rPr lang="en-US" sz="2400" dirty="0">
                          <a:latin typeface="Arial" panose="020B0604020202020204" pitchFamily="34" charset="0"/>
                          <a:cs typeface="Arial" panose="020B0604020202020204" pitchFamily="34" charset="0"/>
                        </a:rPr>
                        <a:t>N=256</a:t>
                      </a:r>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tc>
                  <a:txBody>
                    <a:bodyPr/>
                    <a:lstStyle/>
                    <a:p>
                      <a:pPr algn="ctr"/>
                      <a:r>
                        <a:rPr lang="en-US" sz="2400" dirty="0">
                          <a:latin typeface="Arial" panose="020B0604020202020204" pitchFamily="34" charset="0"/>
                          <a:cs typeface="Arial" panose="020B0604020202020204" pitchFamily="34" charset="0"/>
                        </a:rPr>
                        <a:t>Comparison</a:t>
                      </a:r>
                    </a:p>
                    <a:p>
                      <a:pPr algn="ctr"/>
                      <a:r>
                        <a:rPr lang="en-US" sz="2400" dirty="0">
                          <a:latin typeface="Arial" panose="020B0604020202020204" pitchFamily="34" charset="0"/>
                          <a:cs typeface="Arial" panose="020B0604020202020204" pitchFamily="34" charset="0"/>
                        </a:rPr>
                        <a:t>N=253</a:t>
                      </a:r>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tc>
                  <a:txBody>
                    <a:bodyPr/>
                    <a:lstStyle/>
                    <a:p>
                      <a:pPr algn="ctr"/>
                      <a:r>
                        <a:rPr lang="en-US" sz="2400" dirty="0">
                          <a:latin typeface="Arial" panose="020B0604020202020204" pitchFamily="34" charset="0"/>
                          <a:cs typeface="Arial" panose="020B0604020202020204" pitchFamily="34" charset="0"/>
                        </a:rPr>
                        <a:t>p</a:t>
                      </a:r>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extLst>
                  <a:ext uri="{0D108BD9-81ED-4DB2-BD59-A6C34878D82A}">
                    <a16:rowId xmlns:a16="http://schemas.microsoft.com/office/drawing/2014/main" val="3415904217"/>
                  </a:ext>
                </a:extLst>
              </a:tr>
              <a:tr h="460273">
                <a:tc>
                  <a:txBody>
                    <a:bodyPr/>
                    <a:lstStyle/>
                    <a:p>
                      <a:r>
                        <a:rPr lang="en-US" sz="2400" dirty="0">
                          <a:latin typeface="Arial" panose="020B0604020202020204" pitchFamily="34" charset="0"/>
                          <a:cs typeface="Arial" panose="020B0604020202020204" pitchFamily="34" charset="0"/>
                        </a:rPr>
                        <a:t>Linkage to care</a:t>
                      </a:r>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tc>
                <a:tc>
                  <a:txBody>
                    <a:bodyPr/>
                    <a:lstStyle/>
                    <a:p>
                      <a:pPr algn="ctr"/>
                      <a:r>
                        <a:rPr lang="en-US" sz="2400" dirty="0">
                          <a:latin typeface="Arial" panose="020B0604020202020204" pitchFamily="34" charset="0"/>
                          <a:cs typeface="Arial" panose="020B0604020202020204" pitchFamily="34" charset="0"/>
                        </a:rPr>
                        <a:t>100%</a:t>
                      </a:r>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tc>
                <a:tc>
                  <a:txBody>
                    <a:bodyPr/>
                    <a:lstStyle/>
                    <a:p>
                      <a:pPr algn="ctr"/>
                      <a:r>
                        <a:rPr lang="en-US" sz="2400" dirty="0">
                          <a:latin typeface="Arial" panose="020B0604020202020204" pitchFamily="34" charset="0"/>
                          <a:cs typeface="Arial" panose="020B0604020202020204" pitchFamily="34" charset="0"/>
                        </a:rPr>
                        <a:t>73%</a:t>
                      </a:r>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tc>
                <a:tc>
                  <a:txBody>
                    <a:bodyPr/>
                    <a:lstStyle/>
                    <a:p>
                      <a:pPr algn="ctr"/>
                      <a:r>
                        <a:rPr lang="en-US" sz="2400" dirty="0">
                          <a:latin typeface="Arial" panose="020B0604020202020204" pitchFamily="34" charset="0"/>
                          <a:cs typeface="Arial" panose="020B0604020202020204" pitchFamily="34" charset="0"/>
                        </a:rPr>
                        <a:t>&lt;0.001</a:t>
                      </a:r>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tc>
                <a:extLst>
                  <a:ext uri="{0D108BD9-81ED-4DB2-BD59-A6C34878D82A}">
                    <a16:rowId xmlns:a16="http://schemas.microsoft.com/office/drawing/2014/main" val="3628732029"/>
                  </a:ext>
                </a:extLst>
              </a:tr>
              <a:tr h="460273">
                <a:tc>
                  <a:txBody>
                    <a:bodyPr/>
                    <a:lstStyle/>
                    <a:p>
                      <a:r>
                        <a:rPr lang="en-US" sz="2400" dirty="0">
                          <a:latin typeface="Arial" panose="020B0604020202020204" pitchFamily="34" charset="0"/>
                          <a:cs typeface="Arial" panose="020B0604020202020204" pitchFamily="34" charset="0"/>
                        </a:rPr>
                        <a:t>Stopped ART for &gt;30d</a:t>
                      </a:r>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tc>
                <a:tc>
                  <a:txBody>
                    <a:bodyPr/>
                    <a:lstStyle/>
                    <a:p>
                      <a:pPr algn="ctr"/>
                      <a:r>
                        <a:rPr lang="en-US" sz="2400" dirty="0">
                          <a:latin typeface="Arial" panose="020B0604020202020204" pitchFamily="34" charset="0"/>
                          <a:cs typeface="Arial" panose="020B0604020202020204" pitchFamily="34" charset="0"/>
                        </a:rPr>
                        <a:t>1%</a:t>
                      </a:r>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tc>
                <a:tc>
                  <a:txBody>
                    <a:bodyPr/>
                    <a:lstStyle/>
                    <a:p>
                      <a:pPr algn="ctr"/>
                      <a:r>
                        <a:rPr lang="en-US" sz="2400" dirty="0">
                          <a:latin typeface="Arial" panose="020B0604020202020204" pitchFamily="34" charset="0"/>
                          <a:cs typeface="Arial" panose="020B0604020202020204" pitchFamily="34" charset="0"/>
                        </a:rPr>
                        <a:t>6%</a:t>
                      </a:r>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tc>
                <a:tc>
                  <a:txBody>
                    <a:bodyPr/>
                    <a:lstStyle/>
                    <a:p>
                      <a:pPr algn="ctr"/>
                      <a:r>
                        <a:rPr lang="en-US" sz="2400" dirty="0">
                          <a:latin typeface="Arial" panose="020B0604020202020204" pitchFamily="34" charset="0"/>
                          <a:cs typeface="Arial" panose="020B0604020202020204" pitchFamily="34" charset="0"/>
                        </a:rPr>
                        <a:t>0.008</a:t>
                      </a:r>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tc>
                <a:extLst>
                  <a:ext uri="{0D108BD9-81ED-4DB2-BD59-A6C34878D82A}">
                    <a16:rowId xmlns:a16="http://schemas.microsoft.com/office/drawing/2014/main" val="210836038"/>
                  </a:ext>
                </a:extLst>
              </a:tr>
              <a:tr h="146254">
                <a:tc>
                  <a:txBody>
                    <a:bodyPr/>
                    <a:lstStyle/>
                    <a:p>
                      <a:r>
                        <a:rPr lang="en-US" sz="2400" dirty="0">
                          <a:latin typeface="Arial" panose="020B0604020202020204" pitchFamily="34" charset="0"/>
                          <a:cs typeface="Arial" panose="020B0604020202020204" pitchFamily="34" charset="0"/>
                        </a:rPr>
                        <a:t>High internalized HIV-related stigma</a:t>
                      </a:r>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tc>
                <a:tc>
                  <a:txBody>
                    <a:bodyPr/>
                    <a:lstStyle/>
                    <a:p>
                      <a:pPr algn="ctr"/>
                      <a:r>
                        <a:rPr lang="en-US" sz="2400" dirty="0">
                          <a:latin typeface="Arial" panose="020B0604020202020204" pitchFamily="34" charset="0"/>
                          <a:cs typeface="Arial" panose="020B0604020202020204" pitchFamily="34" charset="0"/>
                        </a:rPr>
                        <a:t>27%</a:t>
                      </a:r>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tc>
                <a:tc>
                  <a:txBody>
                    <a:bodyPr/>
                    <a:lstStyle/>
                    <a:p>
                      <a:pPr algn="ctr"/>
                      <a:r>
                        <a:rPr lang="en-US" sz="2400" dirty="0">
                          <a:latin typeface="Arial" panose="020B0604020202020204" pitchFamily="34" charset="0"/>
                          <a:cs typeface="Arial" panose="020B0604020202020204" pitchFamily="34" charset="0"/>
                        </a:rPr>
                        <a:t>40%</a:t>
                      </a:r>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tc>
                <a:tc>
                  <a:txBody>
                    <a:bodyPr/>
                    <a:lstStyle/>
                    <a:p>
                      <a:pPr algn="ctr"/>
                      <a:r>
                        <a:rPr lang="en-US" sz="2400" dirty="0">
                          <a:latin typeface="Arial" panose="020B0604020202020204" pitchFamily="34" charset="0"/>
                          <a:cs typeface="Arial" panose="020B0604020202020204" pitchFamily="34" charset="0"/>
                        </a:rPr>
                        <a:t>0.001</a:t>
                      </a:r>
                      <a:endParaRPr lang="en-US" sz="2400" dirty="0">
                        <a:latin typeface="Arial" panose="020B0604020202020204" pitchFamily="34" charset="0"/>
                        <a:ea typeface="Verdana" panose="020B0604030504040204" pitchFamily="34" charset="0"/>
                        <a:cs typeface="Arial" panose="020B0604020202020204" pitchFamily="34" charset="0"/>
                      </a:endParaRPr>
                    </a:p>
                  </a:txBody>
                  <a:tcPr marL="43995" marR="43995"/>
                </a:tc>
                <a:extLst>
                  <a:ext uri="{0D108BD9-81ED-4DB2-BD59-A6C34878D82A}">
                    <a16:rowId xmlns:a16="http://schemas.microsoft.com/office/drawing/2014/main" val="2706620908"/>
                  </a:ext>
                </a:extLst>
              </a:tr>
            </a:tbl>
          </a:graphicData>
        </a:graphic>
      </p:graphicFrame>
      <p:sp>
        <p:nvSpPr>
          <p:cNvPr id="12" name="Content Placeholder 5">
            <a:extLst>
              <a:ext uri="{FF2B5EF4-FFF2-40B4-BE49-F238E27FC236}">
                <a16:creationId xmlns:a16="http://schemas.microsoft.com/office/drawing/2014/main" id="{5CD67C1A-17B0-4FD3-858E-C47B51F6B3CF}"/>
              </a:ext>
            </a:extLst>
          </p:cNvPr>
          <p:cNvSpPr txBox="1">
            <a:spLocks/>
          </p:cNvSpPr>
          <p:nvPr/>
        </p:nvSpPr>
        <p:spPr>
          <a:xfrm>
            <a:off x="1216479" y="1676399"/>
            <a:ext cx="9829800" cy="4909752"/>
          </a:xfrm>
          <a:prstGeom prst="rect">
            <a:avLst/>
          </a:prstGeom>
        </p:spPr>
        <p:txBody>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Verdana"/>
                <a:ea typeface="+mn-ea"/>
                <a:cs typeface="Verdana"/>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Verdana"/>
                <a:ea typeface="+mn-ea"/>
                <a:cs typeface="Verdana"/>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Verdana"/>
                <a:ea typeface="+mn-ea"/>
                <a:cs typeface="Verdana"/>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Verdana"/>
                <a:ea typeface="+mn-ea"/>
                <a:cs typeface="Verdana"/>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Verdana"/>
                <a:ea typeface="+mn-ea"/>
                <a:cs typeface="Verdana"/>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Tx/>
              <a:buSzPct val="75000"/>
              <a:buFont typeface="Wingdings" pitchFamily="2" charset="2"/>
              <a:buChar char="§"/>
            </a:pPr>
            <a:r>
              <a:rPr lang="en-US" sz="3600" dirty="0">
                <a:latin typeface="Arial" panose="020B0604020202020204" pitchFamily="34" charset="0"/>
                <a:cs typeface="Arial" panose="020B0604020202020204" pitchFamily="34" charset="0"/>
              </a:rPr>
              <a:t>Intervention – ART delivery at convenient community location</a:t>
            </a:r>
          </a:p>
          <a:p>
            <a:pPr>
              <a:buClrTx/>
              <a:buSzPct val="75000"/>
              <a:buFont typeface="Wingdings" pitchFamily="2" charset="2"/>
              <a:buChar char="§"/>
            </a:pPr>
            <a:r>
              <a:rPr lang="en-US" sz="3600" dirty="0">
                <a:latin typeface="Arial" panose="020B0604020202020204" pitchFamily="34" charset="0"/>
                <a:cs typeface="Arial" panose="020B0604020202020204" pitchFamily="34" charset="0"/>
              </a:rPr>
              <a:t>Comparison </a:t>
            </a:r>
            <a:r>
              <a:rPr lang="mr-IN" sz="3600" dirty="0">
                <a:latin typeface="Arial" panose="020B0604020202020204" pitchFamily="34" charset="0"/>
              </a:rPr>
              <a:t>–</a:t>
            </a:r>
            <a:r>
              <a:rPr lang="en-US" sz="3600" dirty="0">
                <a:latin typeface="Arial" panose="020B0604020202020204" pitchFamily="34" charset="0"/>
                <a:cs typeface="Arial" panose="020B0604020202020204" pitchFamily="34" charset="0"/>
              </a:rPr>
              <a:t> facility-based ART </a:t>
            </a:r>
          </a:p>
        </p:txBody>
      </p:sp>
      <p:sp>
        <p:nvSpPr>
          <p:cNvPr id="13" name="TextBox 12">
            <a:extLst>
              <a:ext uri="{FF2B5EF4-FFF2-40B4-BE49-F238E27FC236}">
                <a16:creationId xmlns:a16="http://schemas.microsoft.com/office/drawing/2014/main" id="{4AFD2B84-7D1B-4D5E-853F-82F57A237CF1}"/>
              </a:ext>
            </a:extLst>
          </p:cNvPr>
          <p:cNvSpPr txBox="1"/>
          <p:nvPr/>
        </p:nvSpPr>
        <p:spPr>
          <a:xfrm>
            <a:off x="-69099" y="6488668"/>
            <a:ext cx="1214820" cy="369332"/>
          </a:xfrm>
          <a:prstGeom prst="rect">
            <a:avLst/>
          </a:prstGeom>
          <a:noFill/>
        </p:spPr>
        <p:txBody>
          <a:bodyPr wrap="none" rtlCol="0">
            <a:spAutoFit/>
          </a:bodyPr>
          <a:lstStyle/>
          <a:p>
            <a:r>
              <a:rPr lang="en-US" dirty="0"/>
              <a:t>Tun, 2019</a:t>
            </a:r>
          </a:p>
        </p:txBody>
      </p:sp>
      <p:pic>
        <p:nvPicPr>
          <p:cNvPr id="8" name="Graphic 7" descr="Medicine">
            <a:extLst>
              <a:ext uri="{FF2B5EF4-FFF2-40B4-BE49-F238E27FC236}">
                <a16:creationId xmlns:a16="http://schemas.microsoft.com/office/drawing/2014/main" id="{F4E58305-2C89-46F1-AC59-014DA8F8C2E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5720" y="655320"/>
            <a:ext cx="640080" cy="640080"/>
          </a:xfrm>
          <a:prstGeom prst="rect">
            <a:avLst/>
          </a:prstGeom>
        </p:spPr>
      </p:pic>
    </p:spTree>
    <p:extLst>
      <p:ext uri="{BB962C8B-B14F-4D97-AF65-F5344CB8AC3E}">
        <p14:creationId xmlns:p14="http://schemas.microsoft.com/office/powerpoint/2010/main" val="3883799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DC9848-CCD6-4D3C-93FE-218D3B4FC1B7}"/>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7E13953-9BAB-4181-9930-6E940A8CD9E3}"/>
              </a:ext>
            </a:extLst>
          </p:cNvPr>
          <p:cNvPicPr>
            <a:picLocks noChangeAspect="1"/>
          </p:cNvPicPr>
          <p:nvPr/>
        </p:nvPicPr>
        <p:blipFill>
          <a:blip r:embed="rId3"/>
          <a:stretch>
            <a:fillRect/>
          </a:stretch>
        </p:blipFill>
        <p:spPr>
          <a:xfrm>
            <a:off x="2044178" y="1585180"/>
            <a:ext cx="8047112" cy="4985785"/>
          </a:xfrm>
          <a:prstGeom prst="rect">
            <a:avLst/>
          </a:prstGeom>
        </p:spPr>
      </p:pic>
      <p:sp>
        <p:nvSpPr>
          <p:cNvPr id="5" name="TextBox 4"/>
          <p:cNvSpPr txBox="1"/>
          <p:nvPr/>
        </p:nvSpPr>
        <p:spPr>
          <a:xfrm>
            <a:off x="15153" y="6488668"/>
            <a:ext cx="1493693" cy="369332"/>
          </a:xfrm>
          <a:prstGeom prst="rect">
            <a:avLst/>
          </a:prstGeom>
          <a:noFill/>
        </p:spPr>
        <p:txBody>
          <a:bodyPr wrap="none" rtlCol="0">
            <a:spAutoFit/>
          </a:bodyPr>
          <a:lstStyle/>
          <a:p>
            <a:r>
              <a:rPr lang="en-US" dirty="0" err="1"/>
              <a:t>Choko</a:t>
            </a:r>
            <a:r>
              <a:rPr lang="en-US" dirty="0"/>
              <a:t>, 2018</a:t>
            </a:r>
          </a:p>
        </p:txBody>
      </p:sp>
      <p:sp>
        <p:nvSpPr>
          <p:cNvPr id="3" name="Title 2">
            <a:extLst>
              <a:ext uri="{FF2B5EF4-FFF2-40B4-BE49-F238E27FC236}">
                <a16:creationId xmlns:a16="http://schemas.microsoft.com/office/drawing/2014/main" id="{CF3CF010-00F5-49C0-910D-B914ABACBB20}"/>
              </a:ext>
            </a:extLst>
          </p:cNvPr>
          <p:cNvSpPr>
            <a:spLocks noGrp="1"/>
          </p:cNvSpPr>
          <p:nvPr>
            <p:ph type="title"/>
          </p:nvPr>
        </p:nvSpPr>
        <p:spPr>
          <a:xfrm>
            <a:off x="573155" y="304800"/>
            <a:ext cx="11700211" cy="990600"/>
          </a:xfrm>
        </p:spPr>
        <p:txBody>
          <a:bodyPr/>
          <a:lstStyle/>
          <a:p>
            <a:r>
              <a:rPr lang="en-US" sz="3200" dirty="0"/>
              <a:t>Incentives improve linkage to care for male partners of ANC clients following HIVST in Malawi</a:t>
            </a:r>
            <a:endParaRPr lang="en-US" sz="3200" dirty="0">
              <a:solidFill>
                <a:srgbClr val="FF0000"/>
              </a:solidFill>
            </a:endParaRPr>
          </a:p>
        </p:txBody>
      </p:sp>
      <p:sp>
        <p:nvSpPr>
          <p:cNvPr id="6" name="TextBox 5"/>
          <p:cNvSpPr txBox="1"/>
          <p:nvPr/>
        </p:nvSpPr>
        <p:spPr>
          <a:xfrm rot="16200000">
            <a:off x="8587" y="3581772"/>
            <a:ext cx="4596131" cy="646331"/>
          </a:xfrm>
          <a:prstGeom prst="rect">
            <a:avLst/>
          </a:prstGeom>
          <a:solidFill>
            <a:schemeClr val="bg1"/>
          </a:solidFill>
        </p:spPr>
        <p:txBody>
          <a:bodyPr wrap="none" rtlCol="0">
            <a:spAutoFit/>
          </a:bodyPr>
          <a:lstStyle/>
          <a:p>
            <a:pPr algn="ctr"/>
            <a:r>
              <a:rPr lang="en-US" dirty="0"/>
              <a:t>Proportion male partners tested and linked </a:t>
            </a:r>
          </a:p>
          <a:p>
            <a:pPr algn="ctr"/>
            <a:r>
              <a:rPr lang="en-US" dirty="0"/>
              <a:t>to treatment or prevention</a:t>
            </a:r>
          </a:p>
        </p:txBody>
      </p:sp>
      <p:graphicFrame>
        <p:nvGraphicFramePr>
          <p:cNvPr id="9" name="Table 8">
            <a:extLst>
              <a:ext uri="{FF2B5EF4-FFF2-40B4-BE49-F238E27FC236}">
                <a16:creationId xmlns:a16="http://schemas.microsoft.com/office/drawing/2014/main" id="{5164832C-9661-4F05-8F59-084AEE6FCFF8}"/>
              </a:ext>
            </a:extLst>
          </p:cNvPr>
          <p:cNvGraphicFramePr>
            <a:graphicFrameLocks noGrp="1"/>
          </p:cNvGraphicFramePr>
          <p:nvPr>
            <p:extLst>
              <p:ext uri="{D42A27DB-BD31-4B8C-83A1-F6EECF244321}">
                <p14:modId xmlns:p14="http://schemas.microsoft.com/office/powerpoint/2010/main" val="800436259"/>
              </p:ext>
            </p:extLst>
          </p:nvPr>
        </p:nvGraphicFramePr>
        <p:xfrm>
          <a:off x="3268807" y="6111240"/>
          <a:ext cx="6179993" cy="518159"/>
        </p:xfrm>
        <a:graphic>
          <a:graphicData uri="http://schemas.openxmlformats.org/drawingml/2006/table">
            <a:tbl>
              <a:tblPr firstRow="1" bandRow="1">
                <a:tableStyleId>{5C22544A-7EE6-4342-B048-85BDC9FD1C3A}</a:tableStyleId>
              </a:tblPr>
              <a:tblGrid>
                <a:gridCol w="1029999">
                  <a:extLst>
                    <a:ext uri="{9D8B030D-6E8A-4147-A177-3AD203B41FA5}">
                      <a16:colId xmlns:a16="http://schemas.microsoft.com/office/drawing/2014/main" val="1741764547"/>
                    </a:ext>
                  </a:extLst>
                </a:gridCol>
                <a:gridCol w="871109">
                  <a:extLst>
                    <a:ext uri="{9D8B030D-6E8A-4147-A177-3AD203B41FA5}">
                      <a16:colId xmlns:a16="http://schemas.microsoft.com/office/drawing/2014/main" val="3536200468"/>
                    </a:ext>
                  </a:extLst>
                </a:gridCol>
                <a:gridCol w="1078486">
                  <a:extLst>
                    <a:ext uri="{9D8B030D-6E8A-4147-A177-3AD203B41FA5}">
                      <a16:colId xmlns:a16="http://schemas.microsoft.com/office/drawing/2014/main" val="4288908877"/>
                    </a:ext>
                  </a:extLst>
                </a:gridCol>
                <a:gridCol w="838200">
                  <a:extLst>
                    <a:ext uri="{9D8B030D-6E8A-4147-A177-3AD203B41FA5}">
                      <a16:colId xmlns:a16="http://schemas.microsoft.com/office/drawing/2014/main" val="188246511"/>
                    </a:ext>
                  </a:extLst>
                </a:gridCol>
                <a:gridCol w="990600">
                  <a:extLst>
                    <a:ext uri="{9D8B030D-6E8A-4147-A177-3AD203B41FA5}">
                      <a16:colId xmlns:a16="http://schemas.microsoft.com/office/drawing/2014/main" val="4198588212"/>
                    </a:ext>
                  </a:extLst>
                </a:gridCol>
                <a:gridCol w="1371599">
                  <a:extLst>
                    <a:ext uri="{9D8B030D-6E8A-4147-A177-3AD203B41FA5}">
                      <a16:colId xmlns:a16="http://schemas.microsoft.com/office/drawing/2014/main" val="2768469103"/>
                    </a:ext>
                  </a:extLst>
                </a:gridCol>
              </a:tblGrid>
              <a:tr h="370840">
                <a:tc>
                  <a:txBody>
                    <a:bodyPr/>
                    <a:lstStyle/>
                    <a:p>
                      <a:pPr algn="ctr"/>
                      <a:r>
                        <a:rPr lang="en-US" sz="1400" b="0" dirty="0">
                          <a:solidFill>
                            <a:schemeClr val="tx1"/>
                          </a:solidFill>
                          <a:latin typeface="Arial" panose="020B0604020202020204" pitchFamily="34" charset="0"/>
                          <a:cs typeface="Arial" panose="020B0604020202020204" pitchFamily="34" charset="0"/>
                        </a:rPr>
                        <a:t>Standard of care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Arial" panose="020B0604020202020204" pitchFamily="34" charset="0"/>
                          <a:cs typeface="Arial" panose="020B0604020202020204" pitchFamily="34" charset="0"/>
                        </a:rPr>
                        <a:t>Self test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Arial" panose="020B0604020202020204" pitchFamily="34" charset="0"/>
                          <a:cs typeface="Arial" panose="020B0604020202020204" pitchFamily="34" charset="0"/>
                        </a:rPr>
                        <a:t>Self test </a:t>
                      </a:r>
                    </a:p>
                    <a:p>
                      <a:pPr algn="ctr"/>
                      <a:r>
                        <a:rPr lang="en-US" sz="1400" b="0" dirty="0">
                          <a:solidFill>
                            <a:schemeClr val="tx1"/>
                          </a:solidFill>
                          <a:latin typeface="Arial" panose="020B0604020202020204" pitchFamily="34" charset="0"/>
                          <a:cs typeface="Arial" panose="020B0604020202020204" pitchFamily="34" charset="0"/>
                        </a:rPr>
                        <a:t>+ $3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Arial" panose="020B0604020202020204" pitchFamily="34" charset="0"/>
                          <a:cs typeface="Arial" panose="020B0604020202020204" pitchFamily="34" charset="0"/>
                        </a:rPr>
                        <a:t>Self test +$10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Arial" panose="020B0604020202020204" pitchFamily="34" charset="0"/>
                          <a:cs typeface="Arial" panose="020B0604020202020204" pitchFamily="34" charset="0"/>
                        </a:rPr>
                        <a:t>Self test</a:t>
                      </a:r>
                    </a:p>
                    <a:p>
                      <a:pPr algn="ctr"/>
                      <a:r>
                        <a:rPr lang="en-US" sz="1400" b="0" dirty="0">
                          <a:solidFill>
                            <a:schemeClr val="tx1"/>
                          </a:solidFill>
                          <a:latin typeface="Arial" panose="020B0604020202020204" pitchFamily="34" charset="0"/>
                          <a:cs typeface="Arial" panose="020B0604020202020204" pitchFamily="34" charset="0"/>
                        </a:rPr>
                        <a:t> + Lottery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Arial" panose="020B0604020202020204" pitchFamily="34" charset="0"/>
                          <a:cs typeface="Arial" panose="020B0604020202020204" pitchFamily="34" charset="0"/>
                        </a:rPr>
                        <a:t>Self test </a:t>
                      </a:r>
                    </a:p>
                    <a:p>
                      <a:pPr algn="ctr"/>
                      <a:r>
                        <a:rPr lang="en-US" sz="1400" b="0" dirty="0">
                          <a:solidFill>
                            <a:schemeClr val="tx1"/>
                          </a:solidFill>
                          <a:latin typeface="Arial" panose="020B0604020202020204" pitchFamily="34" charset="0"/>
                          <a:cs typeface="Arial" panose="020B0604020202020204" pitchFamily="34" charset="0"/>
                        </a:rPr>
                        <a:t>+ Reminder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6642915"/>
                  </a:ext>
                </a:extLst>
              </a:tr>
            </a:tbl>
          </a:graphicData>
        </a:graphic>
      </p:graphicFrame>
      <p:sp>
        <p:nvSpPr>
          <p:cNvPr id="7" name="Oval 6"/>
          <p:cNvSpPr/>
          <p:nvPr/>
        </p:nvSpPr>
        <p:spPr>
          <a:xfrm>
            <a:off x="5181600" y="5976741"/>
            <a:ext cx="2057400" cy="749284"/>
          </a:xfrm>
          <a:prstGeom prst="ellipse">
            <a:avLst/>
          </a:prstGeom>
          <a:noFill/>
          <a:ln w="4445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8012236" y="5943601"/>
            <a:ext cx="1600200" cy="782425"/>
          </a:xfrm>
          <a:prstGeom prst="ellipse">
            <a:avLst/>
          </a:prstGeom>
          <a:noFill/>
          <a:ln w="4445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Graphic 10" descr="Medicine">
            <a:extLst>
              <a:ext uri="{FF2B5EF4-FFF2-40B4-BE49-F238E27FC236}">
                <a16:creationId xmlns:a16="http://schemas.microsoft.com/office/drawing/2014/main" id="{D1E85B2A-0B78-4ECA-8542-AD7E2E0071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5720" y="655320"/>
            <a:ext cx="640080" cy="640080"/>
          </a:xfrm>
          <a:prstGeom prst="rect">
            <a:avLst/>
          </a:prstGeom>
        </p:spPr>
      </p:pic>
    </p:spTree>
    <p:extLst>
      <p:ext uri="{BB962C8B-B14F-4D97-AF65-F5344CB8AC3E}">
        <p14:creationId xmlns:p14="http://schemas.microsoft.com/office/powerpoint/2010/main" val="24693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02AB80-3D68-4D55-BED8-CC5AB8C085F3}"/>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7B9CC3-8AA1-4659-ACDF-9A4218AFB473}"/>
              </a:ext>
            </a:extLst>
          </p:cNvPr>
          <p:cNvSpPr>
            <a:spLocks noGrp="1"/>
          </p:cNvSpPr>
          <p:nvPr>
            <p:ph type="title"/>
          </p:nvPr>
        </p:nvSpPr>
        <p:spPr>
          <a:xfrm>
            <a:off x="677791" y="332221"/>
            <a:ext cx="11510101" cy="990600"/>
          </a:xfrm>
        </p:spPr>
        <p:txBody>
          <a:bodyPr/>
          <a:lstStyle/>
          <a:p>
            <a:r>
              <a:rPr lang="en-US" dirty="0"/>
              <a:t>Youth-designed program improves linkage and retention for adolescents in Kenya</a:t>
            </a:r>
          </a:p>
        </p:txBody>
      </p:sp>
      <p:graphicFrame>
        <p:nvGraphicFramePr>
          <p:cNvPr id="6" name="Table 5">
            <a:extLst>
              <a:ext uri="{FF2B5EF4-FFF2-40B4-BE49-F238E27FC236}">
                <a16:creationId xmlns:a16="http://schemas.microsoft.com/office/drawing/2014/main" id="{CA40334B-D11F-41D3-B901-71FD51226AA9}"/>
              </a:ext>
            </a:extLst>
          </p:cNvPr>
          <p:cNvGraphicFramePr>
            <a:graphicFrameLocks noGrp="1"/>
          </p:cNvGraphicFramePr>
          <p:nvPr>
            <p:extLst>
              <p:ext uri="{D42A27DB-BD31-4B8C-83A1-F6EECF244321}">
                <p14:modId xmlns:p14="http://schemas.microsoft.com/office/powerpoint/2010/main" val="619472294"/>
              </p:ext>
            </p:extLst>
          </p:nvPr>
        </p:nvGraphicFramePr>
        <p:xfrm>
          <a:off x="2438400" y="4876800"/>
          <a:ext cx="7239000" cy="1889760"/>
        </p:xfrm>
        <a:graphic>
          <a:graphicData uri="http://schemas.openxmlformats.org/drawingml/2006/table">
            <a:tbl>
              <a:tblPr firstRow="1" bandRow="1">
                <a:tableStyleId>{5C22544A-7EE6-4342-B048-85BDC9FD1C3A}</a:tableStyleId>
              </a:tblPr>
              <a:tblGrid>
                <a:gridCol w="3717325">
                  <a:extLst>
                    <a:ext uri="{9D8B030D-6E8A-4147-A177-3AD203B41FA5}">
                      <a16:colId xmlns:a16="http://schemas.microsoft.com/office/drawing/2014/main" val="20000"/>
                    </a:ext>
                  </a:extLst>
                </a:gridCol>
                <a:gridCol w="1760839">
                  <a:extLst>
                    <a:ext uri="{9D8B030D-6E8A-4147-A177-3AD203B41FA5}">
                      <a16:colId xmlns:a16="http://schemas.microsoft.com/office/drawing/2014/main" val="20001"/>
                    </a:ext>
                  </a:extLst>
                </a:gridCol>
                <a:gridCol w="1760836">
                  <a:extLst>
                    <a:ext uri="{9D8B030D-6E8A-4147-A177-3AD203B41FA5}">
                      <a16:colId xmlns:a16="http://schemas.microsoft.com/office/drawing/2014/main" val="20002"/>
                    </a:ext>
                  </a:extLst>
                </a:gridCol>
              </a:tblGrid>
              <a:tr h="631968">
                <a:tc>
                  <a:txBody>
                    <a:bodyPr/>
                    <a:lstStyle/>
                    <a:p>
                      <a:endParaRPr lang="en-US" sz="2000" dirty="0">
                        <a:solidFill>
                          <a:schemeClr val="accent1"/>
                        </a:solidFill>
                        <a:latin typeface="Arial" panose="020B0604020202020204" pitchFamily="34" charset="0"/>
                        <a:ea typeface="Verdana" panose="020B0604030504040204" pitchFamily="34" charset="0"/>
                        <a:cs typeface="Arial" panose="020B0604020202020204" pitchFamily="34" charset="0"/>
                      </a:endParaRPr>
                    </a:p>
                  </a:txBody>
                  <a:tcPr/>
                </a:tc>
                <a:tc>
                  <a:txBody>
                    <a:bodyPr/>
                    <a:lstStyle/>
                    <a:p>
                      <a:r>
                        <a:rPr lang="en-US" sz="2000" dirty="0">
                          <a:latin typeface="Arial" panose="020B0604020202020204" pitchFamily="34" charset="0"/>
                          <a:ea typeface="Verdana" panose="020B0604030504040204" pitchFamily="34" charset="0"/>
                          <a:cs typeface="Arial" panose="020B0604020202020204" pitchFamily="34" charset="0"/>
                        </a:rPr>
                        <a:t>Pre</a:t>
                      </a:r>
                    </a:p>
                    <a:p>
                      <a:r>
                        <a:rPr lang="en-US" sz="2000" dirty="0">
                          <a:latin typeface="Arial" panose="020B0604020202020204" pitchFamily="34" charset="0"/>
                          <a:ea typeface="Verdana" panose="020B0604030504040204" pitchFamily="34" charset="0"/>
                          <a:cs typeface="Arial" panose="020B0604020202020204" pitchFamily="34" charset="0"/>
                        </a:rPr>
                        <a:t>N=393</a:t>
                      </a:r>
                    </a:p>
                  </a:txBody>
                  <a:tcPr/>
                </a:tc>
                <a:tc>
                  <a:txBody>
                    <a:bodyPr/>
                    <a:lstStyle/>
                    <a:p>
                      <a:r>
                        <a:rPr lang="en-US" sz="2000" dirty="0">
                          <a:latin typeface="Arial" panose="020B0604020202020204" pitchFamily="34" charset="0"/>
                          <a:ea typeface="Verdana" panose="020B0604030504040204" pitchFamily="34" charset="0"/>
                          <a:cs typeface="Arial" panose="020B0604020202020204" pitchFamily="34" charset="0"/>
                        </a:rPr>
                        <a:t>Post</a:t>
                      </a:r>
                    </a:p>
                    <a:p>
                      <a:r>
                        <a:rPr lang="en-US" sz="2000" dirty="0">
                          <a:latin typeface="Arial" panose="020B0604020202020204" pitchFamily="34" charset="0"/>
                          <a:ea typeface="Verdana" panose="020B0604030504040204" pitchFamily="34" charset="0"/>
                          <a:cs typeface="Arial" panose="020B0604020202020204" pitchFamily="34" charset="0"/>
                        </a:rPr>
                        <a:t>N=559</a:t>
                      </a:r>
                    </a:p>
                  </a:txBody>
                  <a:tcPr/>
                </a:tc>
                <a:extLst>
                  <a:ext uri="{0D108BD9-81ED-4DB2-BD59-A6C34878D82A}">
                    <a16:rowId xmlns:a16="http://schemas.microsoft.com/office/drawing/2014/main" val="10000"/>
                  </a:ext>
                </a:extLst>
              </a:tr>
              <a:tr h="357199">
                <a:tc>
                  <a:txBody>
                    <a:bodyPr/>
                    <a:lstStyle/>
                    <a:p>
                      <a:r>
                        <a:rPr lang="en-US" sz="2000" dirty="0">
                          <a:latin typeface="Arial" panose="020B0604020202020204" pitchFamily="34" charset="0"/>
                          <a:ea typeface="Verdana" panose="020B0604030504040204" pitchFamily="34" charset="0"/>
                          <a:cs typeface="Arial" panose="020B0604020202020204" pitchFamily="34" charset="0"/>
                        </a:rPr>
                        <a:t>Linked to care</a:t>
                      </a:r>
                    </a:p>
                  </a:txBody>
                  <a:tcPr/>
                </a:tc>
                <a:tc>
                  <a:txBody>
                    <a:bodyPr/>
                    <a:lstStyle/>
                    <a:p>
                      <a:r>
                        <a:rPr lang="en-US" sz="2000" dirty="0">
                          <a:latin typeface="Arial" panose="020B0604020202020204" pitchFamily="34" charset="0"/>
                          <a:ea typeface="Verdana" panose="020B0604030504040204" pitchFamily="34" charset="0"/>
                          <a:cs typeface="Arial" panose="020B0604020202020204" pitchFamily="34" charset="0"/>
                        </a:rPr>
                        <a:t>57%</a:t>
                      </a:r>
                    </a:p>
                  </a:txBody>
                  <a:tcPr/>
                </a:tc>
                <a:tc>
                  <a:txBody>
                    <a:bodyPr/>
                    <a:lstStyle/>
                    <a:p>
                      <a:r>
                        <a:rPr lang="en-US" sz="2000" dirty="0">
                          <a:latin typeface="Arial" panose="020B0604020202020204" pitchFamily="34" charset="0"/>
                          <a:ea typeface="Verdana" panose="020B0604030504040204" pitchFamily="34" charset="0"/>
                          <a:cs typeface="Arial" panose="020B0604020202020204" pitchFamily="34" charset="0"/>
                        </a:rPr>
                        <a:t>97%</a:t>
                      </a:r>
                    </a:p>
                  </a:txBody>
                  <a:tcPr/>
                </a:tc>
                <a:extLst>
                  <a:ext uri="{0D108BD9-81ED-4DB2-BD59-A6C34878D82A}">
                    <a16:rowId xmlns:a16="http://schemas.microsoft.com/office/drawing/2014/main" val="10001"/>
                  </a:ext>
                </a:extLst>
              </a:tr>
              <a:tr h="357199">
                <a:tc>
                  <a:txBody>
                    <a:bodyPr/>
                    <a:lstStyle/>
                    <a:p>
                      <a:r>
                        <a:rPr lang="en-US" sz="2000" dirty="0">
                          <a:latin typeface="Arial" panose="020B0604020202020204" pitchFamily="34" charset="0"/>
                          <a:ea typeface="Verdana" panose="020B0604030504040204" pitchFamily="34" charset="0"/>
                          <a:cs typeface="Arial" panose="020B0604020202020204" pitchFamily="34" charset="0"/>
                        </a:rPr>
                        <a:t>Initiated</a:t>
                      </a:r>
                      <a:r>
                        <a:rPr lang="en-US" sz="2000" baseline="0" dirty="0">
                          <a:latin typeface="Arial" panose="020B0604020202020204" pitchFamily="34" charset="0"/>
                          <a:ea typeface="Verdana" panose="020B0604030504040204" pitchFamily="34" charset="0"/>
                          <a:cs typeface="Arial" panose="020B0604020202020204" pitchFamily="34" charset="0"/>
                        </a:rPr>
                        <a:t> ART</a:t>
                      </a:r>
                      <a:endParaRPr lang="en-US" sz="2000" dirty="0">
                        <a:latin typeface="Arial" panose="020B0604020202020204" pitchFamily="34" charset="0"/>
                        <a:ea typeface="Verdana" panose="020B0604030504040204" pitchFamily="34" charset="0"/>
                        <a:cs typeface="Arial" panose="020B0604020202020204" pitchFamily="34" charset="0"/>
                      </a:endParaRPr>
                    </a:p>
                  </a:txBody>
                  <a:tcPr/>
                </a:tc>
                <a:tc>
                  <a:txBody>
                    <a:bodyPr/>
                    <a:lstStyle/>
                    <a:p>
                      <a:r>
                        <a:rPr lang="en-US" sz="2000" dirty="0">
                          <a:latin typeface="Arial" panose="020B0604020202020204" pitchFamily="34" charset="0"/>
                          <a:ea typeface="Verdana" panose="020B0604030504040204" pitchFamily="34" charset="0"/>
                          <a:cs typeface="Arial" panose="020B0604020202020204" pitchFamily="34" charset="0"/>
                        </a:rPr>
                        <a:t>72%</a:t>
                      </a:r>
                    </a:p>
                  </a:txBody>
                  <a:tcPr/>
                </a:tc>
                <a:tc>
                  <a:txBody>
                    <a:bodyPr/>
                    <a:lstStyle/>
                    <a:p>
                      <a:r>
                        <a:rPr lang="en-US" sz="2000" dirty="0">
                          <a:latin typeface="Arial" panose="020B0604020202020204" pitchFamily="34" charset="0"/>
                          <a:ea typeface="Verdana" panose="020B0604030504040204" pitchFamily="34" charset="0"/>
                          <a:cs typeface="Arial" panose="020B0604020202020204" pitchFamily="34" charset="0"/>
                        </a:rPr>
                        <a:t>79%</a:t>
                      </a:r>
                    </a:p>
                  </a:txBody>
                  <a:tcPr/>
                </a:tc>
                <a:extLst>
                  <a:ext uri="{0D108BD9-81ED-4DB2-BD59-A6C34878D82A}">
                    <a16:rowId xmlns:a16="http://schemas.microsoft.com/office/drawing/2014/main" val="10002"/>
                  </a:ext>
                </a:extLst>
              </a:tr>
              <a:tr h="357199">
                <a:tc>
                  <a:txBody>
                    <a:bodyPr/>
                    <a:lstStyle/>
                    <a:p>
                      <a:r>
                        <a:rPr lang="en-US" sz="2000" dirty="0">
                          <a:latin typeface="Arial" panose="020B0604020202020204" pitchFamily="34" charset="0"/>
                          <a:ea typeface="Verdana" panose="020B0604030504040204" pitchFamily="34" charset="0"/>
                          <a:cs typeface="Arial" panose="020B0604020202020204" pitchFamily="34" charset="0"/>
                        </a:rPr>
                        <a:t>Retained</a:t>
                      </a:r>
                      <a:r>
                        <a:rPr lang="en-US" sz="2000" baseline="0" dirty="0">
                          <a:latin typeface="Arial" panose="020B0604020202020204" pitchFamily="34" charset="0"/>
                          <a:ea typeface="Verdana" panose="020B0604030504040204" pitchFamily="34" charset="0"/>
                          <a:cs typeface="Arial" panose="020B0604020202020204" pitchFamily="34" charset="0"/>
                        </a:rPr>
                        <a:t> on ART 3mo</a:t>
                      </a:r>
                      <a:endParaRPr lang="en-US" sz="2000" dirty="0">
                        <a:latin typeface="Arial" panose="020B0604020202020204" pitchFamily="34" charset="0"/>
                        <a:ea typeface="Verdana" panose="020B0604030504040204" pitchFamily="34" charset="0"/>
                        <a:cs typeface="Arial" panose="020B0604020202020204" pitchFamily="34" charset="0"/>
                      </a:endParaRPr>
                    </a:p>
                  </a:txBody>
                  <a:tcPr/>
                </a:tc>
                <a:tc>
                  <a:txBody>
                    <a:bodyPr/>
                    <a:lstStyle/>
                    <a:p>
                      <a:r>
                        <a:rPr lang="en-US" sz="2000" dirty="0">
                          <a:latin typeface="Arial" panose="020B0604020202020204" pitchFamily="34" charset="0"/>
                          <a:ea typeface="Verdana" panose="020B0604030504040204" pitchFamily="34" charset="0"/>
                          <a:cs typeface="Arial" panose="020B0604020202020204" pitchFamily="34" charset="0"/>
                        </a:rPr>
                        <a:t>56%</a:t>
                      </a:r>
                    </a:p>
                  </a:txBody>
                  <a:tcPr/>
                </a:tc>
                <a:tc>
                  <a:txBody>
                    <a:bodyPr/>
                    <a:lstStyle/>
                    <a:p>
                      <a:r>
                        <a:rPr lang="en-US" sz="2000" dirty="0">
                          <a:latin typeface="Arial" panose="020B0604020202020204" pitchFamily="34" charset="0"/>
                          <a:ea typeface="Verdana" panose="020B0604030504040204" pitchFamily="34" charset="0"/>
                          <a:cs typeface="Arial" panose="020B0604020202020204" pitchFamily="34" charset="0"/>
                        </a:rPr>
                        <a:t>90%</a:t>
                      </a:r>
                    </a:p>
                  </a:txBody>
                  <a:tcPr/>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71D72AF1-DE80-49F2-A5F4-1A327EF2EEA2}"/>
              </a:ext>
            </a:extLst>
          </p:cNvPr>
          <p:cNvSpPr txBox="1"/>
          <p:nvPr/>
        </p:nvSpPr>
        <p:spPr>
          <a:xfrm>
            <a:off x="-6452" y="6488668"/>
            <a:ext cx="1378052"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Ruria</a:t>
            </a:r>
            <a:r>
              <a:rPr lang="en-US" dirty="0">
                <a:latin typeface="Arial" panose="020B0604020202020204" pitchFamily="34" charset="0"/>
                <a:cs typeface="Arial" panose="020B0604020202020204" pitchFamily="34" charset="0"/>
              </a:rPr>
              <a:t>, 2017</a:t>
            </a:r>
          </a:p>
        </p:txBody>
      </p:sp>
      <p:pic>
        <p:nvPicPr>
          <p:cNvPr id="4" name="Picture 3">
            <a:extLst>
              <a:ext uri="{FF2B5EF4-FFF2-40B4-BE49-F238E27FC236}">
                <a16:creationId xmlns:a16="http://schemas.microsoft.com/office/drawing/2014/main" id="{0DB28669-9B33-4240-AB56-068DA367E7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546636"/>
            <a:ext cx="3704799" cy="2463302"/>
          </a:xfrm>
          <a:prstGeom prst="rect">
            <a:avLst/>
          </a:prstGeom>
        </p:spPr>
      </p:pic>
      <p:pic>
        <p:nvPicPr>
          <p:cNvPr id="10" name="Picture 9">
            <a:extLst>
              <a:ext uri="{FF2B5EF4-FFF2-40B4-BE49-F238E27FC236}">
                <a16:creationId xmlns:a16="http://schemas.microsoft.com/office/drawing/2014/main" id="{5B0E4866-FC62-4BE8-8793-DC323927B4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1636634"/>
            <a:ext cx="3427006" cy="2373303"/>
          </a:xfrm>
          <a:prstGeom prst="rect">
            <a:avLst/>
          </a:prstGeom>
        </p:spPr>
      </p:pic>
      <p:pic>
        <p:nvPicPr>
          <p:cNvPr id="12" name="Picture 11">
            <a:extLst>
              <a:ext uri="{FF2B5EF4-FFF2-40B4-BE49-F238E27FC236}">
                <a16:creationId xmlns:a16="http://schemas.microsoft.com/office/drawing/2014/main" id="{012C2660-9DC9-468C-8AED-6130B0147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1564879"/>
            <a:ext cx="4081904" cy="2445058"/>
          </a:xfrm>
          <a:prstGeom prst="rect">
            <a:avLst/>
          </a:prstGeom>
        </p:spPr>
      </p:pic>
      <p:sp>
        <p:nvSpPr>
          <p:cNvPr id="13" name="TextBox 12">
            <a:extLst>
              <a:ext uri="{FF2B5EF4-FFF2-40B4-BE49-F238E27FC236}">
                <a16:creationId xmlns:a16="http://schemas.microsoft.com/office/drawing/2014/main" id="{CDFDBCF7-A1EA-43F5-9803-0FCBEBB603C6}"/>
              </a:ext>
            </a:extLst>
          </p:cNvPr>
          <p:cNvSpPr txBox="1"/>
          <p:nvPr/>
        </p:nvSpPr>
        <p:spPr>
          <a:xfrm>
            <a:off x="1123101" y="4286936"/>
            <a:ext cx="2068195" cy="400110"/>
          </a:xfrm>
          <a:prstGeom prst="rect">
            <a:avLst/>
          </a:prstGeom>
          <a:noFill/>
          <a:ln w="28575">
            <a:solidFill>
              <a:schemeClr val="accent1"/>
            </a:solidFill>
          </a:ln>
        </p:spPr>
        <p:txBody>
          <a:bodyPr wrap="none" rtlCol="0">
            <a:spAutoFit/>
          </a:bodyPr>
          <a:lstStyle/>
          <a:p>
            <a:r>
              <a:rPr lang="en-US" sz="2000" dirty="0">
                <a:latin typeface="Arial" panose="020B0604020202020204" pitchFamily="34" charset="0"/>
                <a:cs typeface="Arial" panose="020B0604020202020204" pitchFamily="34" charset="0"/>
              </a:rPr>
              <a:t>Boarding School</a:t>
            </a:r>
          </a:p>
        </p:txBody>
      </p:sp>
      <p:sp>
        <p:nvSpPr>
          <p:cNvPr id="14" name="TextBox 13">
            <a:extLst>
              <a:ext uri="{FF2B5EF4-FFF2-40B4-BE49-F238E27FC236}">
                <a16:creationId xmlns:a16="http://schemas.microsoft.com/office/drawing/2014/main" id="{099868C6-5D21-4310-BDA2-AF7ADEB0765D}"/>
              </a:ext>
            </a:extLst>
          </p:cNvPr>
          <p:cNvSpPr txBox="1"/>
          <p:nvPr/>
        </p:nvSpPr>
        <p:spPr>
          <a:xfrm>
            <a:off x="5097168" y="4287755"/>
            <a:ext cx="1997663" cy="400110"/>
          </a:xfrm>
          <a:prstGeom prst="rect">
            <a:avLst/>
          </a:prstGeom>
          <a:noFill/>
          <a:ln w="28575">
            <a:solidFill>
              <a:schemeClr val="accent1"/>
            </a:solidFill>
          </a:ln>
        </p:spPr>
        <p:txBody>
          <a:bodyPr wrap="none" rtlCol="0">
            <a:spAutoFit/>
          </a:bodyPr>
          <a:lstStyle/>
          <a:p>
            <a:r>
              <a:rPr lang="en-US" sz="2000" dirty="0">
                <a:latin typeface="Arial" panose="020B0604020202020204" pitchFamily="34" charset="0"/>
                <a:cs typeface="Arial" panose="020B0604020202020204" pitchFamily="34" charset="0"/>
              </a:rPr>
              <a:t>Health Facilities</a:t>
            </a:r>
          </a:p>
        </p:txBody>
      </p:sp>
      <p:sp>
        <p:nvSpPr>
          <p:cNvPr id="15" name="TextBox 14">
            <a:extLst>
              <a:ext uri="{FF2B5EF4-FFF2-40B4-BE49-F238E27FC236}">
                <a16:creationId xmlns:a16="http://schemas.microsoft.com/office/drawing/2014/main" id="{F2753A5F-95BB-4F69-86F1-D38BCD15D5EE}"/>
              </a:ext>
            </a:extLst>
          </p:cNvPr>
          <p:cNvSpPr txBox="1"/>
          <p:nvPr/>
        </p:nvSpPr>
        <p:spPr>
          <a:xfrm>
            <a:off x="8621416" y="4286936"/>
            <a:ext cx="2536272" cy="400110"/>
          </a:xfrm>
          <a:prstGeom prst="rect">
            <a:avLst/>
          </a:prstGeom>
          <a:noFill/>
          <a:ln w="28575">
            <a:solidFill>
              <a:schemeClr val="accent1"/>
            </a:solidFill>
          </a:ln>
        </p:spPr>
        <p:txBody>
          <a:bodyPr wrap="none" rtlCol="0">
            <a:spAutoFit/>
          </a:bodyPr>
          <a:lstStyle/>
          <a:p>
            <a:r>
              <a:rPr lang="en-US" sz="2000" dirty="0">
                <a:latin typeface="Arial" panose="020B0604020202020204" pitchFamily="34" charset="0"/>
                <a:cs typeface="Arial" panose="020B0604020202020204" pitchFamily="34" charset="0"/>
              </a:rPr>
              <a:t>Community Services</a:t>
            </a:r>
          </a:p>
        </p:txBody>
      </p:sp>
      <p:sp>
        <p:nvSpPr>
          <p:cNvPr id="17" name="TextBox 16">
            <a:extLst>
              <a:ext uri="{FF2B5EF4-FFF2-40B4-BE49-F238E27FC236}">
                <a16:creationId xmlns:a16="http://schemas.microsoft.com/office/drawing/2014/main" id="{D4B07D3D-B59E-4650-BFC5-CE8B6926EF3E}"/>
              </a:ext>
            </a:extLst>
          </p:cNvPr>
          <p:cNvSpPr txBox="1"/>
          <p:nvPr/>
        </p:nvSpPr>
        <p:spPr>
          <a:xfrm>
            <a:off x="2776716" y="4014105"/>
            <a:ext cx="1261884" cy="276999"/>
          </a:xfrm>
          <a:prstGeom prst="rect">
            <a:avLst/>
          </a:prstGeom>
          <a:noFill/>
        </p:spPr>
        <p:txBody>
          <a:bodyPr wrap="none" rtlCol="0">
            <a:spAutoFit/>
          </a:bodyPr>
          <a:lstStyle/>
          <a:p>
            <a:pPr algn="r"/>
            <a:r>
              <a:rPr lang="en-US" sz="1200" dirty="0">
                <a:solidFill>
                  <a:schemeClr val="bg1">
                    <a:lumMod val="50000"/>
                  </a:schemeClr>
                </a:solidFill>
                <a:latin typeface="Arial" panose="020B0604020202020204" pitchFamily="34" charset="0"/>
                <a:cs typeface="Arial" panose="020B0604020202020204" pitchFamily="34" charset="0"/>
              </a:rPr>
              <a:t>http://tahmo.org</a:t>
            </a:r>
          </a:p>
        </p:txBody>
      </p:sp>
      <p:sp>
        <p:nvSpPr>
          <p:cNvPr id="18" name="TextBox 17">
            <a:extLst>
              <a:ext uri="{FF2B5EF4-FFF2-40B4-BE49-F238E27FC236}">
                <a16:creationId xmlns:a16="http://schemas.microsoft.com/office/drawing/2014/main" id="{29A62653-B411-483C-A215-DCBD27E772FB}"/>
              </a:ext>
            </a:extLst>
          </p:cNvPr>
          <p:cNvSpPr txBox="1"/>
          <p:nvPr/>
        </p:nvSpPr>
        <p:spPr>
          <a:xfrm>
            <a:off x="6019800" y="4009937"/>
            <a:ext cx="1586845" cy="276999"/>
          </a:xfrm>
          <a:prstGeom prst="rect">
            <a:avLst/>
          </a:prstGeom>
          <a:noFill/>
        </p:spPr>
        <p:txBody>
          <a:bodyPr wrap="none" rtlCol="0">
            <a:spAutoFit/>
          </a:bodyPr>
          <a:lstStyle/>
          <a:p>
            <a:pPr algn="r"/>
            <a:r>
              <a:rPr lang="en-US" sz="1200" dirty="0">
                <a:solidFill>
                  <a:schemeClr val="bg1">
                    <a:lumMod val="50000"/>
                  </a:schemeClr>
                </a:solidFill>
                <a:latin typeface="Arial" panose="020B0604020202020204" pitchFamily="34" charset="0"/>
                <a:cs typeface="Arial" panose="020B0604020202020204" pitchFamily="34" charset="0"/>
              </a:rPr>
              <a:t>http://www.kbc.co.ke</a:t>
            </a:r>
          </a:p>
        </p:txBody>
      </p:sp>
      <p:sp>
        <p:nvSpPr>
          <p:cNvPr id="19" name="TextBox 18">
            <a:extLst>
              <a:ext uri="{FF2B5EF4-FFF2-40B4-BE49-F238E27FC236}">
                <a16:creationId xmlns:a16="http://schemas.microsoft.com/office/drawing/2014/main" id="{23F34F19-51CF-4A48-956E-37E2E2D9133A}"/>
              </a:ext>
            </a:extLst>
          </p:cNvPr>
          <p:cNvSpPr txBox="1"/>
          <p:nvPr/>
        </p:nvSpPr>
        <p:spPr>
          <a:xfrm>
            <a:off x="9753600" y="3966016"/>
            <a:ext cx="2156360" cy="276999"/>
          </a:xfrm>
          <a:prstGeom prst="rect">
            <a:avLst/>
          </a:prstGeom>
          <a:noFill/>
        </p:spPr>
        <p:txBody>
          <a:bodyPr wrap="none" rtlCol="0">
            <a:spAutoFit/>
          </a:bodyPr>
          <a:lstStyle/>
          <a:p>
            <a:pPr algn="r"/>
            <a:r>
              <a:rPr lang="en-US" sz="1200" dirty="0">
                <a:solidFill>
                  <a:schemeClr val="bg1">
                    <a:lumMod val="50000"/>
                  </a:schemeClr>
                </a:solidFill>
                <a:latin typeface="Arial" panose="020B0604020202020204" pitchFamily="34" charset="0"/>
                <a:cs typeface="Arial" panose="020B0604020202020204" pitchFamily="34" charset="0"/>
              </a:rPr>
              <a:t>https://informationcradle.com</a:t>
            </a:r>
          </a:p>
        </p:txBody>
      </p:sp>
      <p:pic>
        <p:nvPicPr>
          <p:cNvPr id="20" name="Graphic 19" descr="Medicine">
            <a:extLst>
              <a:ext uri="{FF2B5EF4-FFF2-40B4-BE49-F238E27FC236}">
                <a16:creationId xmlns:a16="http://schemas.microsoft.com/office/drawing/2014/main" id="{005BF1CE-939D-4657-8355-DB45DB73A8B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5720" y="655320"/>
            <a:ext cx="640080" cy="640080"/>
          </a:xfrm>
          <a:prstGeom prst="rect">
            <a:avLst/>
          </a:prstGeom>
        </p:spPr>
      </p:pic>
    </p:spTree>
    <p:extLst>
      <p:ext uri="{BB962C8B-B14F-4D97-AF65-F5344CB8AC3E}">
        <p14:creationId xmlns:p14="http://schemas.microsoft.com/office/powerpoint/2010/main" val="2351133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433A84-ACFC-4025-A56B-8712979CA153}"/>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56D8B5-EF8F-41BC-8E6F-08D6DB3FC434}"/>
              </a:ext>
            </a:extLst>
          </p:cNvPr>
          <p:cNvSpPr>
            <a:spLocks noGrp="1"/>
          </p:cNvSpPr>
          <p:nvPr>
            <p:ph idx="1"/>
          </p:nvPr>
        </p:nvSpPr>
        <p:spPr>
          <a:xfrm>
            <a:off x="457200" y="2209801"/>
            <a:ext cx="10771707" cy="1523999"/>
          </a:xfrm>
        </p:spPr>
        <p:txBody>
          <a:bodyPr>
            <a:normAutofit fontScale="92500"/>
          </a:bodyPr>
          <a:lstStyle/>
          <a:p>
            <a:pPr marL="0" indent="0">
              <a:buNone/>
            </a:pPr>
            <a:r>
              <a:rPr lang="en-GB" sz="4000" b="1" dirty="0">
                <a:latin typeface="Arial" panose="020B0604020202020204" pitchFamily="34" charset="0"/>
                <a:cs typeface="Arial" panose="020B0604020202020204" pitchFamily="34" charset="0"/>
              </a:rPr>
              <a:t>2015 WHO recommends ‘treat all’, </a:t>
            </a:r>
          </a:p>
          <a:p>
            <a:pPr marL="0" indent="0">
              <a:buNone/>
            </a:pPr>
            <a:r>
              <a:rPr lang="en-GB" sz="4000" dirty="0">
                <a:latin typeface="Arial" panose="020B0604020202020204" pitchFamily="34" charset="0"/>
                <a:cs typeface="Arial" panose="020B0604020202020204" pitchFamily="34" charset="0"/>
              </a:rPr>
              <a:t>	</a:t>
            </a:r>
            <a:r>
              <a:rPr lang="en-GB" sz="4000" i="1" dirty="0" smtClean="0">
                <a:latin typeface="Arial" panose="020B0604020202020204" pitchFamily="34" charset="0"/>
                <a:cs typeface="Arial" panose="020B0604020202020204" pitchFamily="34" charset="0"/>
              </a:rPr>
              <a:t>no CD4 threshold, </a:t>
            </a:r>
            <a:r>
              <a:rPr lang="en-GB" sz="4000" i="1" dirty="0">
                <a:latin typeface="Arial" panose="020B0604020202020204" pitchFamily="34" charset="0"/>
                <a:cs typeface="Arial" panose="020B0604020202020204" pitchFamily="34" charset="0"/>
              </a:rPr>
              <a:t>no ‘pre-treatment phase’</a:t>
            </a:r>
          </a:p>
          <a:p>
            <a:pPr marL="0" indent="0">
              <a:buNone/>
            </a:pPr>
            <a:endParaRPr lang="en-US" sz="4000" b="1" dirty="0">
              <a:latin typeface="Arial" panose="020B0604020202020204" pitchFamily="34" charset="0"/>
              <a:cs typeface="Arial" panose="020B0604020202020204" pitchFamily="34" charset="0"/>
            </a:endParaRPr>
          </a:p>
          <a:p>
            <a:endParaRPr lang="en-GB" sz="4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762000" y="460376"/>
            <a:ext cx="11384280" cy="990600"/>
          </a:xfrm>
        </p:spPr>
        <p:txBody>
          <a:bodyPr/>
          <a:lstStyle/>
          <a:p>
            <a:r>
              <a:rPr lang="en-US" sz="4800" dirty="0"/>
              <a:t>‘Treat All’ Policy shift for linkage</a:t>
            </a:r>
          </a:p>
        </p:txBody>
      </p:sp>
      <p:sp>
        <p:nvSpPr>
          <p:cNvPr id="5" name="Content Placeholder 2">
            <a:extLst>
              <a:ext uri="{FF2B5EF4-FFF2-40B4-BE49-F238E27FC236}">
                <a16:creationId xmlns:a16="http://schemas.microsoft.com/office/drawing/2014/main" id="{C99E7FBD-81CE-46E0-9DEB-E320B0B05506}"/>
              </a:ext>
            </a:extLst>
          </p:cNvPr>
          <p:cNvSpPr txBox="1">
            <a:spLocks/>
          </p:cNvSpPr>
          <p:nvPr/>
        </p:nvSpPr>
        <p:spPr bwMode="auto">
          <a:xfrm>
            <a:off x="1667717" y="4137291"/>
            <a:ext cx="10524282" cy="838199"/>
          </a:xfrm>
          <a:prstGeom prst="rect">
            <a:avLst/>
          </a:prstGeom>
          <a:solidFill>
            <a:schemeClr val="bg2">
              <a:lumMod val="95000"/>
            </a:schemeClr>
          </a:solid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319088" indent="-319088" algn="l" rtl="0" eaLnBrk="0" fontAlgn="base" hangingPunct="0">
              <a:spcBef>
                <a:spcPts val="700"/>
              </a:spcBef>
              <a:spcAft>
                <a:spcPct val="0"/>
              </a:spcAft>
              <a:buClr>
                <a:schemeClr val="accent2"/>
              </a:buClr>
              <a:buSzPct val="100000"/>
              <a:buFont typeface="Wingdings" pitchFamily="2" charset="2"/>
              <a:buChar char="§"/>
              <a:defRPr sz="2900" kern="1200">
                <a:solidFill>
                  <a:schemeClr val="tx1"/>
                </a:solidFill>
                <a:latin typeface="Verdana"/>
                <a:ea typeface="+mn-ea"/>
                <a:cs typeface="Verdana"/>
              </a:defRPr>
            </a:lvl1pPr>
            <a:lvl2pPr marL="639763" indent="-273050" algn="l" rtl="0" eaLnBrk="0" fontAlgn="base" hangingPunct="0">
              <a:spcBef>
                <a:spcPts val="550"/>
              </a:spcBef>
              <a:spcAft>
                <a:spcPct val="0"/>
              </a:spcAft>
              <a:buClr>
                <a:schemeClr val="accent1"/>
              </a:buClr>
              <a:buSzPct val="100000"/>
              <a:buFont typeface="Wingdings" pitchFamily="2" charset="2"/>
              <a:buChar char="§"/>
              <a:defRPr sz="2600" kern="1200">
                <a:solidFill>
                  <a:schemeClr val="tx1"/>
                </a:solidFill>
                <a:latin typeface="Verdana"/>
                <a:ea typeface="+mn-ea"/>
                <a:cs typeface="Verdana"/>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Verdana"/>
                <a:ea typeface="+mn-ea"/>
                <a:cs typeface="Verdana"/>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Verdana"/>
                <a:ea typeface="+mn-ea"/>
                <a:cs typeface="Verdana"/>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Verdana"/>
                <a:ea typeface="+mn-ea"/>
                <a:cs typeface="Verdana"/>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GB" sz="3200" b="1" dirty="0">
                <a:latin typeface="Arial" panose="020B0604020202020204" pitchFamily="34" charset="0"/>
                <a:cs typeface="Arial" panose="020B0604020202020204" pitchFamily="34" charset="0"/>
              </a:rPr>
              <a:t>Barriers: </a:t>
            </a:r>
            <a:r>
              <a:rPr lang="en-GB" sz="3200" dirty="0">
                <a:latin typeface="Arial" panose="020B0604020202020204" pitchFamily="34" charset="0"/>
                <a:cs typeface="Arial" panose="020B0604020202020204" pitchFamily="34" charset="0"/>
              </a:rPr>
              <a:t>inconvenient clinic hours, overcrowded clinics, health provider attitudes, stigma and shame</a:t>
            </a:r>
          </a:p>
          <a:p>
            <a:pPr marL="0" indent="0">
              <a:buNone/>
            </a:pPr>
            <a:endParaRPr lang="en-GB" sz="3200" i="1"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4DA858C8-49CA-4F0B-8AA5-0741EC8594BD}"/>
              </a:ext>
            </a:extLst>
          </p:cNvPr>
          <p:cNvSpPr txBox="1">
            <a:spLocks/>
          </p:cNvSpPr>
          <p:nvPr/>
        </p:nvSpPr>
        <p:spPr bwMode="auto">
          <a:xfrm>
            <a:off x="0" y="5632818"/>
            <a:ext cx="7010400" cy="569862"/>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noAutofit/>
          </a:bodyPr>
          <a:lstStyle>
            <a:lvl1pPr marL="319088" indent="-319088" algn="l" rtl="0" eaLnBrk="0" fontAlgn="base" hangingPunct="0">
              <a:spcBef>
                <a:spcPts val="700"/>
              </a:spcBef>
              <a:spcAft>
                <a:spcPct val="0"/>
              </a:spcAft>
              <a:buClr>
                <a:schemeClr val="accent2"/>
              </a:buClr>
              <a:buSzPct val="100000"/>
              <a:buFont typeface="Wingdings" pitchFamily="2" charset="2"/>
              <a:buChar char="§"/>
              <a:defRPr sz="2900" kern="1200">
                <a:solidFill>
                  <a:schemeClr val="tx1"/>
                </a:solidFill>
                <a:latin typeface="Verdana"/>
                <a:ea typeface="+mn-ea"/>
                <a:cs typeface="Verdana"/>
              </a:defRPr>
            </a:lvl1pPr>
            <a:lvl2pPr marL="639763" indent="-273050" algn="l" rtl="0" eaLnBrk="0" fontAlgn="base" hangingPunct="0">
              <a:spcBef>
                <a:spcPts val="550"/>
              </a:spcBef>
              <a:spcAft>
                <a:spcPct val="0"/>
              </a:spcAft>
              <a:buClr>
                <a:schemeClr val="accent1"/>
              </a:buClr>
              <a:buSzPct val="100000"/>
              <a:buFont typeface="Wingdings" pitchFamily="2" charset="2"/>
              <a:buChar char="§"/>
              <a:defRPr sz="2600" kern="1200">
                <a:solidFill>
                  <a:schemeClr val="tx1"/>
                </a:solidFill>
                <a:latin typeface="Verdana"/>
                <a:ea typeface="+mn-ea"/>
                <a:cs typeface="Verdana"/>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Verdana"/>
                <a:ea typeface="+mn-ea"/>
                <a:cs typeface="Verdana"/>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Verdana"/>
                <a:ea typeface="+mn-ea"/>
                <a:cs typeface="Verdana"/>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Verdana"/>
                <a:ea typeface="+mn-ea"/>
                <a:cs typeface="Verdana"/>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GB" sz="3200" b="1" dirty="0">
                <a:latin typeface="Arial" panose="020B0604020202020204" pitchFamily="34" charset="0"/>
                <a:cs typeface="Arial" panose="020B0604020202020204" pitchFamily="34" charset="0"/>
              </a:rPr>
              <a:t>New challenge</a:t>
            </a:r>
            <a:r>
              <a:rPr lang="en-GB" sz="3200" dirty="0">
                <a:latin typeface="Arial" panose="020B0604020202020204" pitchFamily="34" charset="0"/>
                <a:cs typeface="Arial" panose="020B0604020202020204" pitchFamily="34" charset="0"/>
              </a:rPr>
              <a:t>: people who feel well </a:t>
            </a:r>
            <a:endParaRPr lang="en-US" sz="3200" dirty="0">
              <a:latin typeface="Arial" panose="020B0604020202020204" pitchFamily="34" charset="0"/>
              <a:cs typeface="Arial" panose="020B0604020202020204" pitchFamily="34" charset="0"/>
            </a:endParaRPr>
          </a:p>
        </p:txBody>
      </p:sp>
      <p:pic>
        <p:nvPicPr>
          <p:cNvPr id="8" name="Graphic 7" descr="Medicine">
            <a:extLst>
              <a:ext uri="{FF2B5EF4-FFF2-40B4-BE49-F238E27FC236}">
                <a16:creationId xmlns:a16="http://schemas.microsoft.com/office/drawing/2014/main" id="{82251D35-4204-4EF0-898F-CBCD8D74F0F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5720" y="655320"/>
            <a:ext cx="640080" cy="640080"/>
          </a:xfrm>
          <a:prstGeom prst="rect">
            <a:avLst/>
          </a:prstGeom>
        </p:spPr>
      </p:pic>
    </p:spTree>
    <p:extLst>
      <p:ext uri="{BB962C8B-B14F-4D97-AF65-F5344CB8AC3E}">
        <p14:creationId xmlns:p14="http://schemas.microsoft.com/office/powerpoint/2010/main" val="236389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46AB9B9-BCA3-461A-A82A-C43637BAAF08}"/>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sz="4000" dirty="0"/>
              <a:t>SEARCH ‘Treat All’ Trial promising linkage results in Kenya and Uganda</a:t>
            </a:r>
          </a:p>
        </p:txBody>
      </p:sp>
      <p:sp>
        <p:nvSpPr>
          <p:cNvPr id="8" name="TextBox 7"/>
          <p:cNvSpPr txBox="1"/>
          <p:nvPr/>
        </p:nvSpPr>
        <p:spPr>
          <a:xfrm>
            <a:off x="48834" y="6488668"/>
            <a:ext cx="1403013" cy="369332"/>
          </a:xfrm>
          <a:prstGeom prst="rect">
            <a:avLst/>
          </a:prstGeom>
          <a:noFill/>
        </p:spPr>
        <p:txBody>
          <a:bodyPr wrap="none" rtlCol="0">
            <a:spAutoFit/>
          </a:bodyPr>
          <a:lstStyle/>
          <a:p>
            <a:r>
              <a:rPr lang="en-US" dirty="0" err="1"/>
              <a:t>Havlir</a:t>
            </a:r>
            <a:r>
              <a:rPr lang="en-US" dirty="0"/>
              <a:t>, 2019</a:t>
            </a:r>
          </a:p>
        </p:txBody>
      </p:sp>
      <p:sp>
        <p:nvSpPr>
          <p:cNvPr id="10" name="TextBox 9">
            <a:extLst>
              <a:ext uri="{FF2B5EF4-FFF2-40B4-BE49-F238E27FC236}">
                <a16:creationId xmlns:a16="http://schemas.microsoft.com/office/drawing/2014/main" id="{FD1DC024-78A6-456A-AD9C-06390707ADE0}"/>
              </a:ext>
            </a:extLst>
          </p:cNvPr>
          <p:cNvSpPr txBox="1"/>
          <p:nvPr/>
        </p:nvSpPr>
        <p:spPr>
          <a:xfrm>
            <a:off x="284748" y="1563242"/>
            <a:ext cx="5847347" cy="3539430"/>
          </a:xfrm>
          <a:prstGeom prst="rect">
            <a:avLst/>
          </a:prstGeom>
          <a:noFill/>
        </p:spPr>
        <p:txBody>
          <a:bodyPr wrap="square" rtlCol="0">
            <a:spAutoFit/>
          </a:bodyPr>
          <a:lstStyle/>
          <a:p>
            <a:r>
              <a:rPr lang="en-US" sz="2800" dirty="0"/>
              <a:t>SEARCH intervention components (with universal ART):</a:t>
            </a:r>
          </a:p>
          <a:p>
            <a:endParaRPr lang="en-US" sz="2800" dirty="0"/>
          </a:p>
          <a:p>
            <a:pPr marL="800100" lvl="1" indent="-342900">
              <a:buFont typeface="+mj-lt"/>
              <a:buAutoNum type="arabicPeriod"/>
            </a:pPr>
            <a:r>
              <a:rPr lang="en-US" sz="2800" dirty="0"/>
              <a:t>Integrated, multi-disease community campaigns + home-based testing</a:t>
            </a:r>
          </a:p>
          <a:p>
            <a:pPr marL="800100" lvl="1" indent="-342900">
              <a:buFont typeface="+mj-lt"/>
              <a:buAutoNum type="arabicPeriod"/>
            </a:pPr>
            <a:endParaRPr lang="en-US" sz="2800" dirty="0"/>
          </a:p>
          <a:p>
            <a:pPr marL="800100" lvl="1" indent="-342900">
              <a:buFont typeface="+mj-lt"/>
              <a:buAutoNum type="arabicPeriod"/>
            </a:pPr>
            <a:r>
              <a:rPr lang="en-US" sz="2800" dirty="0"/>
              <a:t>Patient-centered linkage</a:t>
            </a:r>
          </a:p>
        </p:txBody>
      </p:sp>
      <p:pic>
        <p:nvPicPr>
          <p:cNvPr id="14" name="Graphic 13" descr="Medicine">
            <a:extLst>
              <a:ext uri="{FF2B5EF4-FFF2-40B4-BE49-F238E27FC236}">
                <a16:creationId xmlns:a16="http://schemas.microsoft.com/office/drawing/2014/main" id="{757AF259-9363-44FB-9CE3-54EB1FCD0F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5720" y="655320"/>
            <a:ext cx="640080" cy="640080"/>
          </a:xfrm>
          <a:prstGeom prst="rect">
            <a:avLst/>
          </a:prstGeom>
        </p:spPr>
      </p:pic>
      <p:graphicFrame>
        <p:nvGraphicFramePr>
          <p:cNvPr id="16" name="Chart 15">
            <a:extLst>
              <a:ext uri="{FF2B5EF4-FFF2-40B4-BE49-F238E27FC236}">
                <a16:creationId xmlns:a16="http://schemas.microsoft.com/office/drawing/2014/main" id="{482054AA-2F49-48EC-8B7B-CBA6A16ED532}"/>
              </a:ext>
            </a:extLst>
          </p:cNvPr>
          <p:cNvGraphicFramePr>
            <a:graphicFrameLocks/>
          </p:cNvGraphicFramePr>
          <p:nvPr>
            <p:extLst>
              <p:ext uri="{D42A27DB-BD31-4B8C-83A1-F6EECF244321}">
                <p14:modId xmlns:p14="http://schemas.microsoft.com/office/powerpoint/2010/main" val="3916739497"/>
              </p:ext>
            </p:extLst>
          </p:nvPr>
        </p:nvGraphicFramePr>
        <p:xfrm>
          <a:off x="5562600" y="2218213"/>
          <a:ext cx="6565326" cy="463978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9446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874F35-92E5-4763-84B4-DE480F5FF242}"/>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228600"/>
            <a:ext cx="11305032" cy="990600"/>
          </a:xfrm>
        </p:spPr>
        <p:txBody>
          <a:bodyPr/>
          <a:lstStyle/>
          <a:p>
            <a:r>
              <a:rPr lang="en-US" sz="4400" dirty="0"/>
              <a:t>Integration of SUD and HIV services may improve outcomes</a:t>
            </a:r>
          </a:p>
        </p:txBody>
      </p:sp>
      <p:sp>
        <p:nvSpPr>
          <p:cNvPr id="3" name="Content Placeholder 2"/>
          <p:cNvSpPr>
            <a:spLocks noGrp="1"/>
          </p:cNvSpPr>
          <p:nvPr>
            <p:ph sz="quarter" idx="1"/>
          </p:nvPr>
        </p:nvSpPr>
        <p:spPr>
          <a:xfrm>
            <a:off x="1371600" y="1685674"/>
            <a:ext cx="10134600" cy="5183324"/>
          </a:xfrm>
        </p:spPr>
        <p:txBody>
          <a:bodyPr/>
          <a:lstStyle/>
          <a:p>
            <a:r>
              <a:rPr lang="en-US" sz="3600" dirty="0">
                <a:latin typeface="Arial" panose="020B0604020202020204" pitchFamily="34" charset="0"/>
                <a:cs typeface="Arial" panose="020B0604020202020204" pitchFamily="34" charset="0"/>
              </a:rPr>
              <a:t>Linking infectious and narcology care (LINC) at hospital in Russia</a:t>
            </a:r>
          </a:p>
          <a:p>
            <a:r>
              <a:rPr lang="en-US" sz="3600" dirty="0">
                <a:latin typeface="Arial" panose="020B0604020202020204" pitchFamily="34" charset="0"/>
                <a:cs typeface="Arial" panose="020B0604020202020204" pitchFamily="34" charset="0"/>
              </a:rPr>
              <a:t>Peer-led case management intervention</a:t>
            </a:r>
          </a:p>
        </p:txBody>
      </p:sp>
      <p:graphicFrame>
        <p:nvGraphicFramePr>
          <p:cNvPr id="4" name="Content Placeholder 3">
            <a:extLst>
              <a:ext uri="{FF2B5EF4-FFF2-40B4-BE49-F238E27FC236}">
                <a16:creationId xmlns:a16="http://schemas.microsoft.com/office/drawing/2014/main" id="{BC7C1676-9BA6-44DD-8354-F1023519CA10}"/>
              </a:ext>
            </a:extLst>
          </p:cNvPr>
          <p:cNvGraphicFramePr>
            <a:graphicFrameLocks/>
          </p:cNvGraphicFramePr>
          <p:nvPr>
            <p:extLst>
              <p:ext uri="{D42A27DB-BD31-4B8C-83A1-F6EECF244321}">
                <p14:modId xmlns:p14="http://schemas.microsoft.com/office/powerpoint/2010/main" val="2599823451"/>
              </p:ext>
            </p:extLst>
          </p:nvPr>
        </p:nvGraphicFramePr>
        <p:xfrm>
          <a:off x="1257300" y="3886200"/>
          <a:ext cx="9677400" cy="2314439"/>
        </p:xfrm>
        <a:graphic>
          <a:graphicData uri="http://schemas.openxmlformats.org/drawingml/2006/table">
            <a:tbl>
              <a:tblPr firstRow="1" bandRow="1">
                <a:tableStyleId>{5C22544A-7EE6-4342-B048-85BDC9FD1C3A}</a:tableStyleId>
              </a:tblPr>
              <a:tblGrid>
                <a:gridCol w="4749094">
                  <a:extLst>
                    <a:ext uri="{9D8B030D-6E8A-4147-A177-3AD203B41FA5}">
                      <a16:colId xmlns:a16="http://schemas.microsoft.com/office/drawing/2014/main" val="3251088602"/>
                    </a:ext>
                  </a:extLst>
                </a:gridCol>
                <a:gridCol w="1758122">
                  <a:extLst>
                    <a:ext uri="{9D8B030D-6E8A-4147-A177-3AD203B41FA5}">
                      <a16:colId xmlns:a16="http://schemas.microsoft.com/office/drawing/2014/main" val="3936247297"/>
                    </a:ext>
                  </a:extLst>
                </a:gridCol>
                <a:gridCol w="1668518">
                  <a:extLst>
                    <a:ext uri="{9D8B030D-6E8A-4147-A177-3AD203B41FA5}">
                      <a16:colId xmlns:a16="http://schemas.microsoft.com/office/drawing/2014/main" val="2302166512"/>
                    </a:ext>
                  </a:extLst>
                </a:gridCol>
                <a:gridCol w="1501666">
                  <a:extLst>
                    <a:ext uri="{9D8B030D-6E8A-4147-A177-3AD203B41FA5}">
                      <a16:colId xmlns:a16="http://schemas.microsoft.com/office/drawing/2014/main" val="2241678354"/>
                    </a:ext>
                  </a:extLst>
                </a:gridCol>
              </a:tblGrid>
              <a:tr h="813168">
                <a:tc>
                  <a:txBody>
                    <a:bodyPr/>
                    <a:lstStyle/>
                    <a:p>
                      <a:endParaRPr lang="en-US" sz="2000" dirty="0">
                        <a:latin typeface="Arial" panose="020B0604020202020204" pitchFamily="34" charset="0"/>
                        <a:ea typeface="Verdana" panose="020B0604030504040204" pitchFamily="34" charset="0"/>
                        <a:cs typeface="Arial" panose="020B0604020202020204" pitchFamily="34" charset="0"/>
                      </a:endParaRPr>
                    </a:p>
                  </a:txBody>
                  <a:tcPr marL="43995" marR="43995"/>
                </a:tc>
                <a:tc>
                  <a:txBody>
                    <a:bodyPr/>
                    <a:lstStyle/>
                    <a:p>
                      <a:pPr algn="ctr"/>
                      <a:r>
                        <a:rPr lang="en-US" sz="2000" dirty="0">
                          <a:latin typeface="Arial" panose="020B0604020202020204" pitchFamily="34" charset="0"/>
                          <a:cs typeface="Arial" panose="020B0604020202020204" pitchFamily="34" charset="0"/>
                        </a:rPr>
                        <a:t>Intervention</a:t>
                      </a:r>
                    </a:p>
                    <a:p>
                      <a:pPr algn="ctr"/>
                      <a:r>
                        <a:rPr lang="en-US" sz="2000" dirty="0">
                          <a:latin typeface="Arial" panose="020B0604020202020204" pitchFamily="34" charset="0"/>
                          <a:cs typeface="Arial" panose="020B0604020202020204" pitchFamily="34" charset="0"/>
                        </a:rPr>
                        <a:t>N=174</a:t>
                      </a:r>
                      <a:endParaRPr lang="en-US" sz="20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tc>
                  <a:txBody>
                    <a:bodyPr/>
                    <a:lstStyle/>
                    <a:p>
                      <a:pPr algn="ctr"/>
                      <a:r>
                        <a:rPr lang="en-US" sz="2000" dirty="0">
                          <a:latin typeface="Arial" panose="020B0604020202020204" pitchFamily="34" charset="0"/>
                          <a:cs typeface="Arial" panose="020B0604020202020204" pitchFamily="34" charset="0"/>
                        </a:rPr>
                        <a:t>Control</a:t>
                      </a:r>
                    </a:p>
                    <a:p>
                      <a:pPr algn="ctr"/>
                      <a:r>
                        <a:rPr lang="en-US" sz="2000" dirty="0">
                          <a:latin typeface="Arial" panose="020B0604020202020204" pitchFamily="34" charset="0"/>
                          <a:cs typeface="Arial" panose="020B0604020202020204" pitchFamily="34" charset="0"/>
                        </a:rPr>
                        <a:t>N=175</a:t>
                      </a:r>
                      <a:endParaRPr lang="en-US" sz="20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tc>
                  <a:txBody>
                    <a:bodyPr/>
                    <a:lstStyle/>
                    <a:p>
                      <a:pPr algn="ctr"/>
                      <a:r>
                        <a:rPr lang="en-US" sz="2000" dirty="0">
                          <a:latin typeface="Arial" panose="020B0604020202020204" pitchFamily="34" charset="0"/>
                          <a:ea typeface="+mn-ea"/>
                          <a:cs typeface="Arial" panose="020B0604020202020204" pitchFamily="34" charset="0"/>
                        </a:rPr>
                        <a:t>P value</a:t>
                      </a:r>
                      <a:endParaRPr lang="en-US" sz="20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extLst>
                  <a:ext uri="{0D108BD9-81ED-4DB2-BD59-A6C34878D82A}">
                    <a16:rowId xmlns:a16="http://schemas.microsoft.com/office/drawing/2014/main" val="3415904217"/>
                  </a:ext>
                </a:extLst>
              </a:tr>
              <a:tr h="480457">
                <a:tc>
                  <a:txBody>
                    <a:bodyPr/>
                    <a:lstStyle/>
                    <a:p>
                      <a:r>
                        <a:rPr lang="en-US" sz="2000" dirty="0">
                          <a:latin typeface="Arial" panose="020B0604020202020204" pitchFamily="34" charset="0"/>
                          <a:cs typeface="Arial" panose="020B0604020202020204" pitchFamily="34" charset="0"/>
                        </a:rPr>
                        <a:t>Linkage to care</a:t>
                      </a:r>
                      <a:endParaRPr lang="en-US" sz="20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tc>
                  <a:txBody>
                    <a:bodyPr/>
                    <a:lstStyle/>
                    <a:p>
                      <a:pPr algn="ctr"/>
                      <a:r>
                        <a:rPr lang="en-US" sz="2000" dirty="0">
                          <a:latin typeface="Arial" panose="020B0604020202020204" pitchFamily="34" charset="0"/>
                          <a:cs typeface="Arial" panose="020B0604020202020204" pitchFamily="34" charset="0"/>
                        </a:rPr>
                        <a:t>51%</a:t>
                      </a:r>
                      <a:endParaRPr lang="en-US" sz="20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tc>
                  <a:txBody>
                    <a:bodyPr/>
                    <a:lstStyle/>
                    <a:p>
                      <a:pPr algn="ctr"/>
                      <a:r>
                        <a:rPr lang="en-US" sz="2000" dirty="0">
                          <a:latin typeface="Arial" panose="020B0604020202020204" pitchFamily="34" charset="0"/>
                          <a:cs typeface="Arial" panose="020B0604020202020204" pitchFamily="34" charset="0"/>
                        </a:rPr>
                        <a:t>31%</a:t>
                      </a:r>
                      <a:endParaRPr lang="en-US" sz="20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tc>
                  <a:txBody>
                    <a:bodyPr/>
                    <a:lstStyle/>
                    <a:p>
                      <a:pPr algn="ctr"/>
                      <a:r>
                        <a:rPr kumimoji="0" lang="is-IS" sz="2000" b="0" i="0" u="none" strike="noStrike" kern="1200" baseline="0" dirty="0">
                          <a:solidFill>
                            <a:schemeClr val="dk1"/>
                          </a:solidFill>
                          <a:latin typeface="Arial" panose="020B0604020202020204" pitchFamily="34" charset="0"/>
                          <a:ea typeface="+mn-ea"/>
                          <a:cs typeface="Arial" panose="020B0604020202020204" pitchFamily="34" charset="0"/>
                        </a:rPr>
                        <a:t>&lt;0.001</a:t>
                      </a:r>
                      <a:endParaRPr lang="en-US" sz="20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extLst>
                  <a:ext uri="{0D108BD9-81ED-4DB2-BD59-A6C34878D82A}">
                    <a16:rowId xmlns:a16="http://schemas.microsoft.com/office/drawing/2014/main" val="3628732029"/>
                  </a:ext>
                </a:extLst>
              </a:tr>
              <a:tr h="480457">
                <a:tc>
                  <a:txBody>
                    <a:bodyPr/>
                    <a:lstStyle/>
                    <a:p>
                      <a:r>
                        <a:rPr lang="en-US" sz="2000" dirty="0">
                          <a:latin typeface="Arial" panose="020B0604020202020204" pitchFamily="34" charset="0"/>
                          <a:cs typeface="Arial" panose="020B0604020202020204" pitchFamily="34" charset="0"/>
                        </a:rPr>
                        <a:t>CD4 count at 12 month, median </a:t>
                      </a:r>
                      <a:r>
                        <a:rPr lang="en-US" sz="2000" dirty="0">
                          <a:solidFill>
                            <a:schemeClr val="tx1"/>
                          </a:solidFill>
                          <a:latin typeface="Arial" panose="020B0604020202020204" pitchFamily="34" charset="0"/>
                          <a:cs typeface="Arial" panose="020B0604020202020204" pitchFamily="34" charset="0"/>
                        </a:rPr>
                        <a:t>(/</a:t>
                      </a:r>
                      <a:r>
                        <a:rPr lang="en-US" sz="2000" dirty="0">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sz="2000" dirty="0">
                          <a:solidFill>
                            <a:schemeClr val="tx1"/>
                          </a:solidFill>
                          <a:latin typeface="Arial" panose="020B0604020202020204" pitchFamily="34" charset="0"/>
                          <a:cs typeface="Arial" panose="020B0604020202020204" pitchFamily="34" charset="0"/>
                        </a:rPr>
                        <a:t>L)</a:t>
                      </a:r>
                      <a:endParaRPr lang="en-US" sz="20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43995" marR="43995" anchor="ctr"/>
                </a:tc>
                <a:tc>
                  <a:txBody>
                    <a:bodyPr/>
                    <a:lstStyle/>
                    <a:p>
                      <a:pPr algn="ctr"/>
                      <a:r>
                        <a:rPr lang="en-US" sz="2000" dirty="0">
                          <a:latin typeface="Arial" panose="020B0604020202020204" pitchFamily="34" charset="0"/>
                          <a:cs typeface="Arial" panose="020B0604020202020204" pitchFamily="34" charset="0"/>
                        </a:rPr>
                        <a:t>343</a:t>
                      </a:r>
                      <a:endParaRPr lang="en-US" sz="20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tc>
                  <a:txBody>
                    <a:bodyPr/>
                    <a:lstStyle/>
                    <a:p>
                      <a:pPr algn="ctr"/>
                      <a:r>
                        <a:rPr lang="en-US" sz="2000" dirty="0">
                          <a:latin typeface="Arial" panose="020B0604020202020204" pitchFamily="34" charset="0"/>
                          <a:cs typeface="Arial" panose="020B0604020202020204" pitchFamily="34" charset="0"/>
                        </a:rPr>
                        <a:t>354</a:t>
                      </a:r>
                      <a:endParaRPr lang="en-US" sz="20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tc>
                  <a:txBody>
                    <a:bodyPr/>
                    <a:lstStyle/>
                    <a:p>
                      <a:pPr algn="ctr"/>
                      <a:r>
                        <a:rPr lang="en-US" sz="2000" dirty="0">
                          <a:latin typeface="Arial" panose="020B0604020202020204" pitchFamily="34" charset="0"/>
                          <a:cs typeface="Arial" panose="020B0604020202020204" pitchFamily="34" charset="0"/>
                        </a:rPr>
                        <a:t>0.25</a:t>
                      </a:r>
                      <a:endParaRPr lang="en-US" sz="20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extLst>
                  <a:ext uri="{0D108BD9-81ED-4DB2-BD59-A6C34878D82A}">
                    <a16:rowId xmlns:a16="http://schemas.microsoft.com/office/drawing/2014/main" val="3253195624"/>
                  </a:ext>
                </a:extLst>
              </a:tr>
              <a:tr h="540357">
                <a:tc>
                  <a:txBody>
                    <a:bodyPr/>
                    <a:lstStyle/>
                    <a:p>
                      <a:r>
                        <a:rPr lang="en-US" sz="2000" dirty="0">
                          <a:latin typeface="Arial" panose="020B0604020202020204" pitchFamily="34" charset="0"/>
                          <a:cs typeface="Arial" panose="020B0604020202020204" pitchFamily="34" charset="0"/>
                        </a:rPr>
                        <a:t>Appropriate</a:t>
                      </a:r>
                      <a:r>
                        <a:rPr lang="en-US" sz="2000" baseline="0" dirty="0">
                          <a:latin typeface="Arial" panose="020B0604020202020204" pitchFamily="34" charset="0"/>
                          <a:cs typeface="Arial" panose="020B0604020202020204" pitchFamily="34" charset="0"/>
                        </a:rPr>
                        <a:t> HIV care (ART or 2</a:t>
                      </a:r>
                      <a:r>
                        <a:rPr lang="en-US" sz="2000" baseline="30000" dirty="0">
                          <a:latin typeface="Arial" panose="020B0604020202020204" pitchFamily="34" charset="0"/>
                          <a:cs typeface="Arial" panose="020B0604020202020204" pitchFamily="34" charset="0"/>
                        </a:rPr>
                        <a:t>nd</a:t>
                      </a:r>
                      <a:r>
                        <a:rPr lang="en-US" sz="2000" baseline="0" dirty="0">
                          <a:latin typeface="Arial" panose="020B0604020202020204" pitchFamily="34" charset="0"/>
                          <a:cs typeface="Arial" panose="020B0604020202020204" pitchFamily="34" charset="0"/>
                        </a:rPr>
                        <a:t> CD4)</a:t>
                      </a:r>
                      <a:endParaRPr lang="en-US" sz="20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tc>
                  <a:txBody>
                    <a:bodyPr/>
                    <a:lstStyle/>
                    <a:p>
                      <a:pPr algn="ctr"/>
                      <a:r>
                        <a:rPr lang="en-US" sz="2000" dirty="0">
                          <a:latin typeface="Arial" panose="020B0604020202020204" pitchFamily="34" charset="0"/>
                          <a:cs typeface="Arial" panose="020B0604020202020204" pitchFamily="34" charset="0"/>
                        </a:rPr>
                        <a:t>33%</a:t>
                      </a:r>
                      <a:endParaRPr lang="en-US" sz="20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tc>
                  <a:txBody>
                    <a:bodyPr/>
                    <a:lstStyle/>
                    <a:p>
                      <a:pPr algn="ctr"/>
                      <a:r>
                        <a:rPr lang="en-US" sz="2000" dirty="0">
                          <a:latin typeface="Arial" panose="020B0604020202020204" pitchFamily="34" charset="0"/>
                          <a:cs typeface="Arial" panose="020B0604020202020204" pitchFamily="34" charset="0"/>
                        </a:rPr>
                        <a:t>23%</a:t>
                      </a:r>
                      <a:endParaRPr lang="en-US" sz="20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tc>
                  <a:txBody>
                    <a:bodyPr/>
                    <a:lstStyle/>
                    <a:p>
                      <a:pPr algn="ctr"/>
                      <a:r>
                        <a:rPr lang="en-US" sz="2000" dirty="0">
                          <a:latin typeface="Arial" panose="020B0604020202020204" pitchFamily="34" charset="0"/>
                          <a:cs typeface="Arial" panose="020B0604020202020204" pitchFamily="34" charset="0"/>
                        </a:rPr>
                        <a:t>0.04</a:t>
                      </a:r>
                      <a:endParaRPr lang="en-US" sz="2000" dirty="0">
                        <a:latin typeface="Arial" panose="020B0604020202020204" pitchFamily="34" charset="0"/>
                        <a:ea typeface="Verdana" panose="020B0604030504040204" pitchFamily="34" charset="0"/>
                        <a:cs typeface="Arial" panose="020B0604020202020204" pitchFamily="34" charset="0"/>
                      </a:endParaRPr>
                    </a:p>
                  </a:txBody>
                  <a:tcPr marL="43995" marR="43995" anchor="ctr"/>
                </a:tc>
                <a:extLst>
                  <a:ext uri="{0D108BD9-81ED-4DB2-BD59-A6C34878D82A}">
                    <a16:rowId xmlns:a16="http://schemas.microsoft.com/office/drawing/2014/main" val="210836038"/>
                  </a:ext>
                </a:extLst>
              </a:tr>
            </a:tbl>
          </a:graphicData>
        </a:graphic>
      </p:graphicFrame>
      <p:sp>
        <p:nvSpPr>
          <p:cNvPr id="5" name="TextBox 4"/>
          <p:cNvSpPr txBox="1"/>
          <p:nvPr/>
        </p:nvSpPr>
        <p:spPr>
          <a:xfrm>
            <a:off x="0" y="6488668"/>
            <a:ext cx="1493580" cy="369332"/>
          </a:xfrm>
          <a:prstGeom prst="rect">
            <a:avLst/>
          </a:prstGeom>
          <a:noFill/>
        </p:spPr>
        <p:txBody>
          <a:bodyPr wrap="none" rtlCol="0">
            <a:spAutoFit/>
          </a:bodyPr>
          <a:lstStyle/>
          <a:p>
            <a:r>
              <a:rPr lang="en-US" dirty="0" err="1"/>
              <a:t>Samet</a:t>
            </a:r>
            <a:r>
              <a:rPr lang="en-US" dirty="0"/>
              <a:t>, 2019</a:t>
            </a:r>
          </a:p>
        </p:txBody>
      </p:sp>
      <p:pic>
        <p:nvPicPr>
          <p:cNvPr id="8" name="Graphic 7" descr="Medicine">
            <a:extLst>
              <a:ext uri="{FF2B5EF4-FFF2-40B4-BE49-F238E27FC236}">
                <a16:creationId xmlns:a16="http://schemas.microsoft.com/office/drawing/2014/main" id="{78FA2997-B2DC-4FD4-8533-9AE136E9E56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5720" y="655320"/>
            <a:ext cx="640080" cy="640080"/>
          </a:xfrm>
          <a:prstGeom prst="rect">
            <a:avLst/>
          </a:prstGeom>
        </p:spPr>
      </p:pic>
    </p:spTree>
    <p:extLst>
      <p:ext uri="{BB962C8B-B14F-4D97-AF65-F5344CB8AC3E}">
        <p14:creationId xmlns:p14="http://schemas.microsoft.com/office/powerpoint/2010/main" val="2971657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23B80B-6BE4-4A2A-9A5B-ECE5C5A2D952}"/>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28600"/>
            <a:ext cx="11308080" cy="990600"/>
          </a:xfrm>
        </p:spPr>
        <p:txBody>
          <a:bodyPr/>
          <a:lstStyle/>
          <a:p>
            <a:r>
              <a:rPr lang="en-US" sz="4400" dirty="0"/>
              <a:t>Integrating HIV testing into family planning increases testing, BUT…</a:t>
            </a:r>
          </a:p>
        </p:txBody>
      </p:sp>
      <p:sp>
        <p:nvSpPr>
          <p:cNvPr id="11" name="TextBox 10"/>
          <p:cNvSpPr txBox="1"/>
          <p:nvPr/>
        </p:nvSpPr>
        <p:spPr>
          <a:xfrm>
            <a:off x="990600" y="2346312"/>
            <a:ext cx="10668000" cy="2378088"/>
          </a:xfrm>
          <a:prstGeom prst="rect">
            <a:avLst/>
          </a:prstGeom>
          <a:noFill/>
        </p:spPr>
        <p:txBody>
          <a:bodyPr wrap="square" rtlCol="0">
            <a:spAutoFit/>
          </a:bodyPr>
          <a:lstStyle/>
          <a:p>
            <a:r>
              <a:rPr lang="en-US" sz="3600" dirty="0">
                <a:solidFill>
                  <a:schemeClr val="tx2"/>
                </a:solidFill>
              </a:rPr>
              <a:t>2019 systematic review: </a:t>
            </a:r>
            <a:r>
              <a:rPr lang="en-US" sz="3600" b="1" dirty="0">
                <a:solidFill>
                  <a:schemeClr val="tx2"/>
                </a:solidFill>
              </a:rPr>
              <a:t>No studies </a:t>
            </a:r>
            <a:r>
              <a:rPr lang="en-US" sz="3600" dirty="0">
                <a:solidFill>
                  <a:schemeClr val="tx2"/>
                </a:solidFill>
              </a:rPr>
              <a:t>measured </a:t>
            </a:r>
          </a:p>
          <a:p>
            <a:r>
              <a:rPr lang="en-US" sz="3600" dirty="0">
                <a:solidFill>
                  <a:schemeClr val="tx2"/>
                </a:solidFill>
              </a:rPr>
              <a:t>linkage to HIV care and treatment following integration of HIV testing into family planning services</a:t>
            </a:r>
          </a:p>
        </p:txBody>
      </p:sp>
      <p:sp>
        <p:nvSpPr>
          <p:cNvPr id="12" name="TextBox 11"/>
          <p:cNvSpPr txBox="1"/>
          <p:nvPr/>
        </p:nvSpPr>
        <p:spPr>
          <a:xfrm>
            <a:off x="29244" y="6488668"/>
            <a:ext cx="2070887" cy="369332"/>
          </a:xfrm>
          <a:prstGeom prst="rect">
            <a:avLst/>
          </a:prstGeom>
          <a:noFill/>
        </p:spPr>
        <p:txBody>
          <a:bodyPr wrap="none" rtlCol="0">
            <a:spAutoFit/>
          </a:bodyPr>
          <a:lstStyle/>
          <a:p>
            <a:r>
              <a:rPr lang="en-US" dirty="0" err="1"/>
              <a:t>Narasimhan</a:t>
            </a:r>
            <a:r>
              <a:rPr lang="en-US" dirty="0"/>
              <a:t>, 2019</a:t>
            </a:r>
          </a:p>
        </p:txBody>
      </p:sp>
      <p:pic>
        <p:nvPicPr>
          <p:cNvPr id="7" name="Graphic 6" descr="Medicine">
            <a:extLst>
              <a:ext uri="{FF2B5EF4-FFF2-40B4-BE49-F238E27FC236}">
                <a16:creationId xmlns:a16="http://schemas.microsoft.com/office/drawing/2014/main" id="{01414810-F76F-4F01-8773-0B321D64E6A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5720" y="655320"/>
            <a:ext cx="640080" cy="640080"/>
          </a:xfrm>
          <a:prstGeom prst="rect">
            <a:avLst/>
          </a:prstGeom>
        </p:spPr>
      </p:pic>
    </p:spTree>
    <p:extLst>
      <p:ext uri="{BB962C8B-B14F-4D97-AF65-F5344CB8AC3E}">
        <p14:creationId xmlns:p14="http://schemas.microsoft.com/office/powerpoint/2010/main" val="234329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11C5C13-DB21-471F-BF29-C61FF2EA76BC}"/>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6864" y="228600"/>
            <a:ext cx="11329416" cy="1009438"/>
          </a:xfrm>
        </p:spPr>
        <p:txBody>
          <a:bodyPr/>
          <a:lstStyle/>
          <a:p>
            <a:r>
              <a:rPr lang="en-US" sz="4400" dirty="0"/>
              <a:t>What about those entering through the “side door”?</a:t>
            </a:r>
          </a:p>
        </p:txBody>
      </p:sp>
      <p:sp>
        <p:nvSpPr>
          <p:cNvPr id="5" name="Rectangle 4">
            <a:extLst>
              <a:ext uri="{FF2B5EF4-FFF2-40B4-BE49-F238E27FC236}">
                <a16:creationId xmlns:a16="http://schemas.microsoft.com/office/drawing/2014/main" id="{28426928-1BEC-453B-B035-8AC658CBA21D}"/>
              </a:ext>
            </a:extLst>
          </p:cNvPr>
          <p:cNvSpPr/>
          <p:nvPr/>
        </p:nvSpPr>
        <p:spPr>
          <a:xfrm>
            <a:off x="-6178" y="6488668"/>
            <a:ext cx="3200400" cy="369332"/>
          </a:xfrm>
          <a:prstGeom prst="rect">
            <a:avLst/>
          </a:prstGeom>
        </p:spPr>
        <p:txBody>
          <a:bodyPr wrap="square">
            <a:spAutoFit/>
          </a:bodyPr>
          <a:lstStyle/>
          <a:p>
            <a:r>
              <a:rPr lang="en-US" dirty="0"/>
              <a:t>Adapted from Hallett, 2013</a:t>
            </a:r>
          </a:p>
        </p:txBody>
      </p:sp>
      <p:sp>
        <p:nvSpPr>
          <p:cNvPr id="19" name="Rectangle 18">
            <a:extLst>
              <a:ext uri="{FF2B5EF4-FFF2-40B4-BE49-F238E27FC236}">
                <a16:creationId xmlns:a16="http://schemas.microsoft.com/office/drawing/2014/main" id="{1D945438-E209-43DA-A741-0572B7D51ADA}"/>
              </a:ext>
            </a:extLst>
          </p:cNvPr>
          <p:cNvSpPr/>
          <p:nvPr/>
        </p:nvSpPr>
        <p:spPr>
          <a:xfrm>
            <a:off x="914400" y="2209801"/>
            <a:ext cx="9601201" cy="2239172"/>
          </a:xfrm>
          <a:prstGeom prst="rect">
            <a:avLst/>
          </a:prstGeom>
          <a:ln>
            <a:noFill/>
          </a:ln>
        </p:spPr>
      </p:sp>
      <p:sp>
        <p:nvSpPr>
          <p:cNvPr id="33" name="Freeform: Shape 32">
            <a:extLst>
              <a:ext uri="{FF2B5EF4-FFF2-40B4-BE49-F238E27FC236}">
                <a16:creationId xmlns:a16="http://schemas.microsoft.com/office/drawing/2014/main" id="{684CCD75-248D-4B5B-9E03-43B1E287C25A}"/>
              </a:ext>
            </a:extLst>
          </p:cNvPr>
          <p:cNvSpPr/>
          <p:nvPr/>
        </p:nvSpPr>
        <p:spPr>
          <a:xfrm>
            <a:off x="1046678" y="2754589"/>
            <a:ext cx="3660797" cy="1722302"/>
          </a:xfrm>
          <a:custGeom>
            <a:avLst/>
            <a:gdLst>
              <a:gd name="connsiteX0" fmla="*/ 0 w 3096496"/>
              <a:gd name="connsiteY0" fmla="*/ 0 h 1294110"/>
              <a:gd name="connsiteX1" fmla="*/ 2449441 w 3096496"/>
              <a:gd name="connsiteY1" fmla="*/ 0 h 1294110"/>
              <a:gd name="connsiteX2" fmla="*/ 3096496 w 3096496"/>
              <a:gd name="connsiteY2" fmla="*/ 647055 h 1294110"/>
              <a:gd name="connsiteX3" fmla="*/ 2449441 w 3096496"/>
              <a:gd name="connsiteY3" fmla="*/ 1294110 h 1294110"/>
              <a:gd name="connsiteX4" fmla="*/ 0 w 3096496"/>
              <a:gd name="connsiteY4" fmla="*/ 1294110 h 1294110"/>
              <a:gd name="connsiteX5" fmla="*/ 647055 w 3096496"/>
              <a:gd name="connsiteY5" fmla="*/ 647055 h 1294110"/>
              <a:gd name="connsiteX6" fmla="*/ 0 w 3096496"/>
              <a:gd name="connsiteY6" fmla="*/ 0 h 12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6496" h="1294110">
                <a:moveTo>
                  <a:pt x="0" y="0"/>
                </a:moveTo>
                <a:lnTo>
                  <a:pt x="2449441" y="0"/>
                </a:lnTo>
                <a:lnTo>
                  <a:pt x="3096496" y="647055"/>
                </a:lnTo>
                <a:lnTo>
                  <a:pt x="2449441" y="1294110"/>
                </a:lnTo>
                <a:lnTo>
                  <a:pt x="0" y="1294110"/>
                </a:lnTo>
                <a:lnTo>
                  <a:pt x="647055" y="647055"/>
                </a:lnTo>
                <a:lnTo>
                  <a:pt x="0" y="0"/>
                </a:lnTo>
                <a:close/>
              </a:path>
            </a:pathLst>
          </a:custGeom>
          <a:solidFill>
            <a:srgbClr val="665EB8">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711063" tIns="21336" rIns="668391" bIns="21336" numCol="1" spcCol="1270" anchor="ctr" anchorCtr="0">
            <a:noAutofit/>
          </a:bodyPr>
          <a:lstStyle/>
          <a:p>
            <a:pPr algn="ctr" fontAlgn="auto">
              <a:spcAft>
                <a:spcPts val="0"/>
              </a:spcAft>
              <a:defRPr/>
            </a:pPr>
            <a:r>
              <a:rPr lang="en-ZA" sz="2400" b="1" kern="0" dirty="0">
                <a:solidFill>
                  <a:prstClr val="white"/>
                </a:solidFill>
                <a:latin typeface="Arial" panose="020B0604020202020204" pitchFamily="34" charset="0"/>
                <a:cs typeface="Arial" panose="020B0604020202020204" pitchFamily="34" charset="0"/>
              </a:rPr>
              <a:t>TESTING</a:t>
            </a:r>
          </a:p>
          <a:p>
            <a:pPr algn="ctr" fontAlgn="auto">
              <a:spcAft>
                <a:spcPts val="0"/>
              </a:spcAft>
              <a:defRPr/>
            </a:pPr>
            <a:endParaRPr lang="en-ZA" sz="2400" kern="0" dirty="0">
              <a:solidFill>
                <a:prstClr val="white"/>
              </a:solidFill>
              <a:latin typeface="Arial" panose="020B0604020202020204" pitchFamily="34" charset="0"/>
              <a:cs typeface="Arial" panose="020B0604020202020204" pitchFamily="34" charset="0"/>
            </a:endParaRPr>
          </a:p>
        </p:txBody>
      </p:sp>
      <p:sp>
        <p:nvSpPr>
          <p:cNvPr id="34" name="Freeform: Shape 33">
            <a:extLst>
              <a:ext uri="{FF2B5EF4-FFF2-40B4-BE49-F238E27FC236}">
                <a16:creationId xmlns:a16="http://schemas.microsoft.com/office/drawing/2014/main" id="{54303CB4-C33E-4EC0-8540-826BC2464951}"/>
              </a:ext>
            </a:extLst>
          </p:cNvPr>
          <p:cNvSpPr/>
          <p:nvPr/>
        </p:nvSpPr>
        <p:spPr>
          <a:xfrm>
            <a:off x="4416480" y="2738216"/>
            <a:ext cx="3355920" cy="1749589"/>
          </a:xfrm>
          <a:custGeom>
            <a:avLst/>
            <a:gdLst>
              <a:gd name="connsiteX0" fmla="*/ 0 w 2974837"/>
              <a:gd name="connsiteY0" fmla="*/ 0 h 1294110"/>
              <a:gd name="connsiteX1" fmla="*/ 2327782 w 2974837"/>
              <a:gd name="connsiteY1" fmla="*/ 0 h 1294110"/>
              <a:gd name="connsiteX2" fmla="*/ 2974837 w 2974837"/>
              <a:gd name="connsiteY2" fmla="*/ 647055 h 1294110"/>
              <a:gd name="connsiteX3" fmla="*/ 2327782 w 2974837"/>
              <a:gd name="connsiteY3" fmla="*/ 1294110 h 1294110"/>
              <a:gd name="connsiteX4" fmla="*/ 0 w 2974837"/>
              <a:gd name="connsiteY4" fmla="*/ 1294110 h 1294110"/>
              <a:gd name="connsiteX5" fmla="*/ 647055 w 2974837"/>
              <a:gd name="connsiteY5" fmla="*/ 647055 h 1294110"/>
              <a:gd name="connsiteX6" fmla="*/ 0 w 2974837"/>
              <a:gd name="connsiteY6" fmla="*/ 0 h 12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4837" h="1294110">
                <a:moveTo>
                  <a:pt x="0" y="0"/>
                </a:moveTo>
                <a:lnTo>
                  <a:pt x="2327782" y="0"/>
                </a:lnTo>
                <a:lnTo>
                  <a:pt x="2974837" y="647055"/>
                </a:lnTo>
                <a:lnTo>
                  <a:pt x="2327782" y="1294110"/>
                </a:lnTo>
                <a:lnTo>
                  <a:pt x="0" y="1294110"/>
                </a:lnTo>
                <a:lnTo>
                  <a:pt x="647055" y="647055"/>
                </a:lnTo>
                <a:lnTo>
                  <a:pt x="0" y="0"/>
                </a:lnTo>
                <a:close/>
              </a:path>
            </a:pathLst>
          </a:custGeom>
          <a:solidFill>
            <a:srgbClr val="0060B0"/>
          </a:solidFill>
          <a:ln w="12700" cap="flat" cmpd="sng" algn="ctr">
            <a:solidFill>
              <a:sysClr val="window" lastClr="FFFFFF">
                <a:hueOff val="0"/>
                <a:satOff val="0"/>
                <a:lumOff val="0"/>
                <a:alphaOff val="0"/>
              </a:sysClr>
            </a:solidFill>
            <a:prstDash val="solid"/>
            <a:miter lim="800000"/>
          </a:ln>
          <a:effectLst/>
        </p:spPr>
        <p:txBody>
          <a:bodyPr spcFirstLastPara="0" vert="horz" wrap="square" lIns="711063" tIns="21336" rIns="668391" bIns="21336" numCol="1" spcCol="1270" anchor="ctr" anchorCtr="0">
            <a:noAutofit/>
          </a:bodyPr>
          <a:lstStyle/>
          <a:p>
            <a:pPr algn="ctr" defTabSz="711200" fontAlgn="auto">
              <a:spcAft>
                <a:spcPct val="35000"/>
              </a:spcAft>
              <a:defRPr/>
            </a:pPr>
            <a:r>
              <a:rPr lang="en-ZA" sz="2400" b="1" kern="0" dirty="0">
                <a:solidFill>
                  <a:prstClr val="white"/>
                </a:solidFill>
                <a:latin typeface="Arial" panose="020B0604020202020204" pitchFamily="34" charset="0"/>
                <a:cs typeface="Arial" panose="020B0604020202020204" pitchFamily="34" charset="0"/>
              </a:rPr>
              <a:t>ART INITIATION</a:t>
            </a:r>
          </a:p>
        </p:txBody>
      </p:sp>
      <p:sp>
        <p:nvSpPr>
          <p:cNvPr id="35" name="Freeform: Shape 34">
            <a:extLst>
              <a:ext uri="{FF2B5EF4-FFF2-40B4-BE49-F238E27FC236}">
                <a16:creationId xmlns:a16="http://schemas.microsoft.com/office/drawing/2014/main" id="{307E5FB2-DEB4-41D0-84C0-834CC00A9B99}"/>
              </a:ext>
            </a:extLst>
          </p:cNvPr>
          <p:cNvSpPr/>
          <p:nvPr/>
        </p:nvSpPr>
        <p:spPr>
          <a:xfrm>
            <a:off x="7399518" y="2721235"/>
            <a:ext cx="3660797" cy="1722302"/>
          </a:xfrm>
          <a:custGeom>
            <a:avLst/>
            <a:gdLst>
              <a:gd name="connsiteX0" fmla="*/ 0 w 3115630"/>
              <a:gd name="connsiteY0" fmla="*/ 0 h 1294110"/>
              <a:gd name="connsiteX1" fmla="*/ 2468575 w 3115630"/>
              <a:gd name="connsiteY1" fmla="*/ 0 h 1294110"/>
              <a:gd name="connsiteX2" fmla="*/ 3115630 w 3115630"/>
              <a:gd name="connsiteY2" fmla="*/ 647055 h 1294110"/>
              <a:gd name="connsiteX3" fmla="*/ 2468575 w 3115630"/>
              <a:gd name="connsiteY3" fmla="*/ 1294110 h 1294110"/>
              <a:gd name="connsiteX4" fmla="*/ 0 w 3115630"/>
              <a:gd name="connsiteY4" fmla="*/ 1294110 h 1294110"/>
              <a:gd name="connsiteX5" fmla="*/ 647055 w 3115630"/>
              <a:gd name="connsiteY5" fmla="*/ 647055 h 1294110"/>
              <a:gd name="connsiteX6" fmla="*/ 0 w 3115630"/>
              <a:gd name="connsiteY6" fmla="*/ 0 h 12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5630" h="1294110">
                <a:moveTo>
                  <a:pt x="0" y="0"/>
                </a:moveTo>
                <a:lnTo>
                  <a:pt x="2468575" y="0"/>
                </a:lnTo>
                <a:lnTo>
                  <a:pt x="3115630" y="647055"/>
                </a:lnTo>
                <a:lnTo>
                  <a:pt x="2468575" y="1294110"/>
                </a:lnTo>
                <a:lnTo>
                  <a:pt x="0" y="1294110"/>
                </a:lnTo>
                <a:lnTo>
                  <a:pt x="647055" y="647055"/>
                </a:lnTo>
                <a:lnTo>
                  <a:pt x="0" y="0"/>
                </a:lnTo>
                <a:close/>
              </a:path>
            </a:pathLst>
          </a:custGeom>
          <a:solidFill>
            <a:srgbClr val="3366FF"/>
          </a:solidFill>
          <a:ln w="12700" cap="flat" cmpd="sng" algn="ctr">
            <a:solidFill>
              <a:sysClr val="window" lastClr="FFFFFF">
                <a:hueOff val="0"/>
                <a:satOff val="0"/>
                <a:lumOff val="0"/>
                <a:alphaOff val="0"/>
              </a:sysClr>
            </a:solidFill>
            <a:prstDash val="solid"/>
            <a:miter lim="800000"/>
          </a:ln>
          <a:effectLst/>
        </p:spPr>
        <p:txBody>
          <a:bodyPr spcFirstLastPara="0" vert="horz" wrap="square" lIns="711063" tIns="21336" rIns="668391" bIns="21336" numCol="1" spcCol="1270" anchor="ctr" anchorCtr="0">
            <a:noAutofit/>
          </a:bodyPr>
          <a:lstStyle/>
          <a:p>
            <a:pPr algn="ctr" defTabSz="711200" fontAlgn="auto">
              <a:spcAft>
                <a:spcPct val="35000"/>
              </a:spcAft>
              <a:defRPr/>
            </a:pPr>
            <a:r>
              <a:rPr lang="en-ZA" sz="2400" b="1" kern="0" dirty="0">
                <a:solidFill>
                  <a:prstClr val="white"/>
                </a:solidFill>
                <a:latin typeface="Arial" panose="020B0604020202020204" pitchFamily="34" charset="0"/>
                <a:cs typeface="Arial" panose="020B0604020202020204" pitchFamily="34" charset="0"/>
              </a:rPr>
              <a:t>VIRAL SUPPRESSION</a:t>
            </a:r>
          </a:p>
        </p:txBody>
      </p:sp>
      <p:sp>
        <p:nvSpPr>
          <p:cNvPr id="37" name="Arrow: Down 36">
            <a:extLst>
              <a:ext uri="{FF2B5EF4-FFF2-40B4-BE49-F238E27FC236}">
                <a16:creationId xmlns:a16="http://schemas.microsoft.com/office/drawing/2014/main" id="{D958398A-5331-4A63-BD76-DE93E45962C9}"/>
              </a:ext>
            </a:extLst>
          </p:cNvPr>
          <p:cNvSpPr/>
          <p:nvPr/>
        </p:nvSpPr>
        <p:spPr>
          <a:xfrm rot="10800000">
            <a:off x="5615803" y="4525427"/>
            <a:ext cx="480197" cy="1062355"/>
          </a:xfrm>
          <a:prstGeom prst="downArrow">
            <a:avLst/>
          </a:prstGeom>
          <a:solidFill>
            <a:srgbClr val="4472C4">
              <a:lumMod val="75000"/>
            </a:srgbClr>
          </a:solidFill>
          <a:ln w="38100" cap="flat" cmpd="sng" algn="ctr">
            <a:noFill/>
            <a:prstDash val="solid"/>
            <a:miter lim="800000"/>
          </a:ln>
          <a:effectLst/>
        </p:spPr>
        <p:txBody>
          <a:bodyPr rtlCol="0" anchor="ctr"/>
          <a:lstStyle/>
          <a:p>
            <a:pPr algn="ctr">
              <a:defRPr/>
            </a:pPr>
            <a:endParaRPr lang="en-US" sz="1100" kern="0">
              <a:solidFill>
                <a:prstClr val="white"/>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829F3BF-0471-4735-9156-DA81968E7D56}"/>
              </a:ext>
            </a:extLst>
          </p:cNvPr>
          <p:cNvSpPr txBox="1"/>
          <p:nvPr/>
        </p:nvSpPr>
        <p:spPr>
          <a:xfrm>
            <a:off x="4778117" y="5695970"/>
            <a:ext cx="1954084" cy="830997"/>
          </a:xfrm>
          <a:prstGeom prst="rect">
            <a:avLst/>
          </a:prstGeom>
          <a:noFill/>
        </p:spPr>
        <p:txBody>
          <a:bodyPr wrap="square" rtlCol="0">
            <a:spAutoFit/>
          </a:bodyPr>
          <a:lstStyle/>
          <a:p>
            <a:pPr algn="ctr"/>
            <a:r>
              <a:rPr lang="en-US" sz="2400" b="1" kern="0" dirty="0">
                <a:solidFill>
                  <a:prstClr val="black"/>
                </a:solidFill>
                <a:latin typeface="Arial" panose="020B0604020202020204" pitchFamily="34" charset="0"/>
                <a:cs typeface="Arial" panose="020B0604020202020204" pitchFamily="34" charset="0"/>
              </a:rPr>
              <a:t>Drop-out </a:t>
            </a:r>
          </a:p>
          <a:p>
            <a:pPr algn="ctr"/>
            <a:r>
              <a:rPr lang="en-US" sz="2400" b="1" kern="0" dirty="0">
                <a:solidFill>
                  <a:prstClr val="black"/>
                </a:solidFill>
                <a:latin typeface="Arial" panose="020B0604020202020204" pitchFamily="34" charset="0"/>
                <a:cs typeface="Arial" panose="020B0604020202020204" pitchFamily="34" charset="0"/>
              </a:rPr>
              <a:t>re-initiating</a:t>
            </a:r>
          </a:p>
        </p:txBody>
      </p:sp>
      <p:sp>
        <p:nvSpPr>
          <p:cNvPr id="41" name="TextBox 40">
            <a:extLst>
              <a:ext uri="{FF2B5EF4-FFF2-40B4-BE49-F238E27FC236}">
                <a16:creationId xmlns:a16="http://schemas.microsoft.com/office/drawing/2014/main" id="{562DDB6F-BFC2-4759-8BAD-97E0656971CC}"/>
              </a:ext>
            </a:extLst>
          </p:cNvPr>
          <p:cNvSpPr txBox="1"/>
          <p:nvPr/>
        </p:nvSpPr>
        <p:spPr>
          <a:xfrm>
            <a:off x="3657600" y="4748904"/>
            <a:ext cx="1954084" cy="461665"/>
          </a:xfrm>
          <a:prstGeom prst="rect">
            <a:avLst/>
          </a:prstGeom>
          <a:noFill/>
        </p:spPr>
        <p:txBody>
          <a:bodyPr wrap="square" rtlCol="0">
            <a:spAutoFit/>
          </a:bodyPr>
          <a:lstStyle/>
          <a:p>
            <a:pPr algn="ctr"/>
            <a:r>
              <a:rPr lang="en-US" sz="2400" b="1" kern="0" dirty="0">
                <a:solidFill>
                  <a:prstClr val="black"/>
                </a:solidFill>
                <a:latin typeface="Arial" panose="020B0604020202020204" pitchFamily="34" charset="0"/>
                <a:cs typeface="Arial" panose="020B0604020202020204" pitchFamily="34" charset="0"/>
              </a:rPr>
              <a:t>“Side door”</a:t>
            </a:r>
          </a:p>
        </p:txBody>
      </p:sp>
      <p:sp>
        <p:nvSpPr>
          <p:cNvPr id="42" name="TextBox 41">
            <a:extLst>
              <a:ext uri="{FF2B5EF4-FFF2-40B4-BE49-F238E27FC236}">
                <a16:creationId xmlns:a16="http://schemas.microsoft.com/office/drawing/2014/main" id="{F3E8EC75-2F52-44C2-B255-57AED8877D3F}"/>
              </a:ext>
            </a:extLst>
          </p:cNvPr>
          <p:cNvSpPr txBox="1"/>
          <p:nvPr/>
        </p:nvSpPr>
        <p:spPr>
          <a:xfrm>
            <a:off x="2734962" y="2248634"/>
            <a:ext cx="2458995" cy="461665"/>
          </a:xfrm>
          <a:prstGeom prst="rect">
            <a:avLst/>
          </a:prstGeom>
          <a:noFill/>
        </p:spPr>
        <p:txBody>
          <a:bodyPr wrap="square" rtlCol="0">
            <a:spAutoFit/>
          </a:bodyPr>
          <a:lstStyle/>
          <a:p>
            <a:pPr algn="ctr"/>
            <a:r>
              <a:rPr lang="en-US" sz="2400" kern="0" dirty="0">
                <a:solidFill>
                  <a:prstClr val="black"/>
                </a:solidFill>
                <a:latin typeface="Arial" panose="020B0604020202020204" pitchFamily="34" charset="0"/>
                <a:cs typeface="Arial" panose="020B0604020202020204" pitchFamily="34" charset="0"/>
              </a:rPr>
              <a:t>“Front door”</a:t>
            </a:r>
          </a:p>
        </p:txBody>
      </p:sp>
      <p:pic>
        <p:nvPicPr>
          <p:cNvPr id="14" name="Graphic 13" descr="Medicine">
            <a:extLst>
              <a:ext uri="{FF2B5EF4-FFF2-40B4-BE49-F238E27FC236}">
                <a16:creationId xmlns:a16="http://schemas.microsoft.com/office/drawing/2014/main" id="{FB3F3CDC-FEC8-4425-9909-406A910C0A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5720" y="655320"/>
            <a:ext cx="640080" cy="640080"/>
          </a:xfrm>
          <a:prstGeom prst="rect">
            <a:avLst/>
          </a:prstGeom>
        </p:spPr>
      </p:pic>
      <p:grpSp>
        <p:nvGrpSpPr>
          <p:cNvPr id="3" name="Group 2">
            <a:extLst>
              <a:ext uri="{FF2B5EF4-FFF2-40B4-BE49-F238E27FC236}">
                <a16:creationId xmlns:a16="http://schemas.microsoft.com/office/drawing/2014/main" id="{215B8E40-A34A-46B9-9195-50475B79965E}"/>
              </a:ext>
            </a:extLst>
          </p:cNvPr>
          <p:cNvGrpSpPr/>
          <p:nvPr/>
        </p:nvGrpSpPr>
        <p:grpSpPr>
          <a:xfrm>
            <a:off x="6094438" y="4523410"/>
            <a:ext cx="2592361" cy="1096551"/>
            <a:chOff x="6094438" y="4523410"/>
            <a:chExt cx="2592361" cy="1096551"/>
          </a:xfrm>
          <a:solidFill>
            <a:srgbClr val="99CCFF"/>
          </a:solidFill>
        </p:grpSpPr>
        <p:sp>
          <p:nvSpPr>
            <p:cNvPr id="48" name="Arrow: Bent 47">
              <a:extLst>
                <a:ext uri="{FF2B5EF4-FFF2-40B4-BE49-F238E27FC236}">
                  <a16:creationId xmlns:a16="http://schemas.microsoft.com/office/drawing/2014/main" id="{B63A79E3-577B-4FB6-BC38-29B5E62C6A63}"/>
                </a:ext>
              </a:extLst>
            </p:cNvPr>
            <p:cNvSpPr/>
            <p:nvPr/>
          </p:nvSpPr>
          <p:spPr>
            <a:xfrm rot="10800000">
              <a:off x="6094440" y="4523410"/>
              <a:ext cx="1237936" cy="1080564"/>
            </a:xfrm>
            <a:prstGeom prst="bentArrow">
              <a:avLst>
                <a:gd name="adj1" fmla="val 14659"/>
                <a:gd name="adj2" fmla="val 13852"/>
                <a:gd name="adj3" fmla="val 24150"/>
                <a:gd name="adj4" fmla="val 33177"/>
              </a:avLst>
            </a:prstGeom>
            <a:grpFill/>
            <a:ln>
              <a:noFill/>
            </a:ln>
            <a:effectLst/>
          </p:spPr>
          <p:txBody>
            <a:bodyPr rtlCol="0" anchor="ctr"/>
            <a:lstStyle/>
            <a:p>
              <a:pPr algn="ctr">
                <a:defRPr/>
              </a:pPr>
              <a:endParaRPr lang="en-US" kern="0" dirty="0">
                <a:solidFill>
                  <a:prstClr val="black"/>
                </a:solidFill>
                <a:latin typeface="Arial" panose="020B0604020202020204" pitchFamily="34" charset="0"/>
                <a:cs typeface="Arial" panose="020B0604020202020204" pitchFamily="34" charset="0"/>
              </a:endParaRPr>
            </a:p>
          </p:txBody>
        </p:sp>
        <p:sp>
          <p:nvSpPr>
            <p:cNvPr id="16" name="Arrow: Bent 15">
              <a:extLst>
                <a:ext uri="{FF2B5EF4-FFF2-40B4-BE49-F238E27FC236}">
                  <a16:creationId xmlns:a16="http://schemas.microsoft.com/office/drawing/2014/main" id="{C49550CF-38A0-4A05-B7FE-73FDC303251D}"/>
                </a:ext>
              </a:extLst>
            </p:cNvPr>
            <p:cNvSpPr/>
            <p:nvPr/>
          </p:nvSpPr>
          <p:spPr>
            <a:xfrm rot="10800000">
              <a:off x="6094438" y="4539397"/>
              <a:ext cx="2592361" cy="1080564"/>
            </a:xfrm>
            <a:prstGeom prst="bentArrow">
              <a:avLst>
                <a:gd name="adj1" fmla="val 14659"/>
                <a:gd name="adj2" fmla="val 13852"/>
                <a:gd name="adj3" fmla="val 24150"/>
                <a:gd name="adj4" fmla="val 33177"/>
              </a:avLst>
            </a:prstGeom>
            <a:grpFill/>
            <a:ln>
              <a:noFill/>
            </a:ln>
            <a:effectLst/>
          </p:spPr>
          <p:txBody>
            <a:bodyPr rtlCol="0" anchor="ctr"/>
            <a:lstStyle/>
            <a:p>
              <a:pPr algn="ctr">
                <a:defRPr/>
              </a:pPr>
              <a:endParaRPr lang="en-US" kern="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7691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35"/>
                                        </p:tgtEl>
                                        <p:attrNameLst>
                                          <p:attrName>style.color</p:attrName>
                                        </p:attrNameLst>
                                      </p:cBhvr>
                                      <p:by>
                                        <p:hsl h="0" s="12549" l="25098"/>
                                      </p:by>
                                    </p:animClr>
                                    <p:animClr clrSpc="hsl" dir="cw">
                                      <p:cBhvr>
                                        <p:cTn id="7" dur="500" fill="hold"/>
                                        <p:tgtEl>
                                          <p:spTgt spid="35"/>
                                        </p:tgtEl>
                                        <p:attrNameLst>
                                          <p:attrName>fillcolor</p:attrName>
                                        </p:attrNameLst>
                                      </p:cBhvr>
                                      <p:by>
                                        <p:hsl h="0" s="12549" l="25098"/>
                                      </p:by>
                                    </p:animClr>
                                    <p:animClr clrSpc="hsl" dir="cw">
                                      <p:cBhvr>
                                        <p:cTn id="8" dur="500" fill="hold"/>
                                        <p:tgtEl>
                                          <p:spTgt spid="35"/>
                                        </p:tgtEl>
                                        <p:attrNameLst>
                                          <p:attrName>stroke.color</p:attrName>
                                        </p:attrNameLst>
                                      </p:cBhvr>
                                      <p:by>
                                        <p:hsl h="0" s="12549" l="25098"/>
                                      </p:by>
                                    </p:animClr>
                                    <p:set>
                                      <p:cBhvr>
                                        <p:cTn id="9" dur="500" fill="hold"/>
                                        <p:tgtEl>
                                          <p:spTgt spid="35"/>
                                        </p:tgtEl>
                                        <p:attrNameLst>
                                          <p:attrName>fill.type</p:attrName>
                                        </p:attrNameLst>
                                      </p:cBhvr>
                                      <p:to>
                                        <p:strVal val="solid"/>
                                      </p:to>
                                    </p:set>
                                  </p:childTnLst>
                                </p:cTn>
                              </p:par>
                              <p:par>
                                <p:cTn id="10" presetID="1"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8"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0584C5A-6FA8-4379-BE51-CF63992196E8}"/>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24939"/>
            <a:ext cx="11658600" cy="1351306"/>
          </a:xfrm>
        </p:spPr>
        <p:txBody>
          <a:bodyPr>
            <a:noAutofit/>
          </a:bodyPr>
          <a:lstStyle/>
          <a:p>
            <a:r>
              <a:rPr lang="en-US" sz="4000" dirty="0"/>
              <a:t>Global progress toward 90-90-90, 2018</a:t>
            </a:r>
            <a:endParaRPr lang="en-US" sz="4000" dirty="0">
              <a:solidFill>
                <a:srgbClr val="FF0000"/>
              </a:solidFill>
            </a:endParaRPr>
          </a:p>
        </p:txBody>
      </p:sp>
      <p:sp>
        <p:nvSpPr>
          <p:cNvPr id="17" name="Isosceles Triangle 16"/>
          <p:cNvSpPr/>
          <p:nvPr/>
        </p:nvSpPr>
        <p:spPr>
          <a:xfrm rot="7931062">
            <a:off x="4108584" y="1875887"/>
            <a:ext cx="1064120" cy="54948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a:cs typeface="Arial"/>
            </a:endParaRPr>
          </a:p>
        </p:txBody>
      </p:sp>
      <p:pic>
        <p:nvPicPr>
          <p:cNvPr id="25" name="Graphic 24" descr="Business Growth">
            <a:extLst>
              <a:ext uri="{FF2B5EF4-FFF2-40B4-BE49-F238E27FC236}">
                <a16:creationId xmlns:a16="http://schemas.microsoft.com/office/drawing/2014/main" id="{1B129850-9212-4BE7-960B-619E4CFF431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5720" y="655320"/>
            <a:ext cx="640080" cy="640080"/>
          </a:xfrm>
          <a:prstGeom prst="rect">
            <a:avLst/>
          </a:prstGeom>
        </p:spPr>
      </p:pic>
      <p:sp>
        <p:nvSpPr>
          <p:cNvPr id="26" name="Rectangle 25">
            <a:extLst>
              <a:ext uri="{FF2B5EF4-FFF2-40B4-BE49-F238E27FC236}">
                <a16:creationId xmlns:a16="http://schemas.microsoft.com/office/drawing/2014/main" id="{F864E3CF-CB17-44D2-A133-EF424AAC291E}"/>
              </a:ext>
            </a:extLst>
          </p:cNvPr>
          <p:cNvSpPr/>
          <p:nvPr/>
        </p:nvSpPr>
        <p:spPr>
          <a:xfrm>
            <a:off x="1295400" y="2823901"/>
            <a:ext cx="9677400" cy="2043751"/>
          </a:xfrm>
          <a:prstGeom prst="rect">
            <a:avLst/>
          </a:prstGeom>
          <a:ln>
            <a:noFill/>
          </a:ln>
        </p:spPr>
      </p:sp>
      <p:sp>
        <p:nvSpPr>
          <p:cNvPr id="27" name="Freeform: Shape 26">
            <a:extLst>
              <a:ext uri="{FF2B5EF4-FFF2-40B4-BE49-F238E27FC236}">
                <a16:creationId xmlns:a16="http://schemas.microsoft.com/office/drawing/2014/main" id="{ACD63CF2-BAD1-4EBB-9DFA-D9DD4B599701}"/>
              </a:ext>
            </a:extLst>
          </p:cNvPr>
          <p:cNvSpPr/>
          <p:nvPr/>
        </p:nvSpPr>
        <p:spPr>
          <a:xfrm>
            <a:off x="676955" y="2686742"/>
            <a:ext cx="3736997" cy="1856257"/>
          </a:xfrm>
          <a:custGeom>
            <a:avLst/>
            <a:gdLst>
              <a:gd name="connsiteX0" fmla="*/ 0 w 3096496"/>
              <a:gd name="connsiteY0" fmla="*/ 0 h 1294110"/>
              <a:gd name="connsiteX1" fmla="*/ 2449441 w 3096496"/>
              <a:gd name="connsiteY1" fmla="*/ 0 h 1294110"/>
              <a:gd name="connsiteX2" fmla="*/ 3096496 w 3096496"/>
              <a:gd name="connsiteY2" fmla="*/ 647055 h 1294110"/>
              <a:gd name="connsiteX3" fmla="*/ 2449441 w 3096496"/>
              <a:gd name="connsiteY3" fmla="*/ 1294110 h 1294110"/>
              <a:gd name="connsiteX4" fmla="*/ 0 w 3096496"/>
              <a:gd name="connsiteY4" fmla="*/ 1294110 h 1294110"/>
              <a:gd name="connsiteX5" fmla="*/ 647055 w 3096496"/>
              <a:gd name="connsiteY5" fmla="*/ 647055 h 1294110"/>
              <a:gd name="connsiteX6" fmla="*/ 0 w 3096496"/>
              <a:gd name="connsiteY6" fmla="*/ 0 h 12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6496" h="1294110">
                <a:moveTo>
                  <a:pt x="0" y="0"/>
                </a:moveTo>
                <a:lnTo>
                  <a:pt x="2449441" y="0"/>
                </a:lnTo>
                <a:lnTo>
                  <a:pt x="3096496" y="647055"/>
                </a:lnTo>
                <a:lnTo>
                  <a:pt x="2449441" y="1294110"/>
                </a:lnTo>
                <a:lnTo>
                  <a:pt x="0" y="1294110"/>
                </a:lnTo>
                <a:lnTo>
                  <a:pt x="647055" y="647055"/>
                </a:lnTo>
                <a:lnTo>
                  <a:pt x="0" y="0"/>
                </a:lnTo>
                <a:close/>
              </a:path>
            </a:pathLst>
          </a:custGeom>
          <a:solidFill>
            <a:srgbClr val="665EB8">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711063" tIns="21336" rIns="668391" bIns="21336" numCol="1" spcCol="1270" anchor="t" anchorCtr="0">
            <a:noAutofit/>
          </a:bodyPr>
          <a:lstStyle/>
          <a:p>
            <a:pPr algn="ctr" fontAlgn="auto">
              <a:spcAft>
                <a:spcPts val="0"/>
              </a:spcAft>
              <a:defRPr/>
            </a:pPr>
            <a:endParaRPr lang="en-ZA" sz="2400" b="1" kern="0" dirty="0">
              <a:solidFill>
                <a:prstClr val="white"/>
              </a:solidFill>
              <a:latin typeface="Arial"/>
              <a:cs typeface="Arial"/>
            </a:endParaRPr>
          </a:p>
          <a:p>
            <a:pPr algn="ctr" fontAlgn="auto">
              <a:spcAft>
                <a:spcPts val="0"/>
              </a:spcAft>
              <a:defRPr/>
            </a:pPr>
            <a:endParaRPr lang="en-ZA" sz="2400" b="1" kern="0" dirty="0">
              <a:solidFill>
                <a:prstClr val="white"/>
              </a:solidFill>
              <a:latin typeface="Arial"/>
              <a:cs typeface="Arial"/>
            </a:endParaRPr>
          </a:p>
          <a:p>
            <a:pPr algn="ctr" fontAlgn="auto">
              <a:spcAft>
                <a:spcPts val="0"/>
              </a:spcAft>
              <a:defRPr/>
            </a:pPr>
            <a:r>
              <a:rPr lang="en-ZA" sz="2400" b="1" kern="0" dirty="0">
                <a:solidFill>
                  <a:prstClr val="white"/>
                </a:solidFill>
                <a:latin typeface="Arial"/>
                <a:cs typeface="Arial"/>
              </a:rPr>
              <a:t>TESTING</a:t>
            </a:r>
          </a:p>
          <a:p>
            <a:pPr algn="ctr" fontAlgn="auto">
              <a:spcAft>
                <a:spcPts val="0"/>
              </a:spcAft>
              <a:defRPr/>
            </a:pPr>
            <a:r>
              <a:rPr lang="en-ZA" kern="0" dirty="0">
                <a:solidFill>
                  <a:prstClr val="white"/>
                </a:solidFill>
                <a:latin typeface="Arial"/>
                <a:cs typeface="Arial"/>
              </a:rPr>
              <a:t>90% PLWH know their status</a:t>
            </a:r>
          </a:p>
          <a:p>
            <a:pPr algn="ctr" fontAlgn="auto">
              <a:spcAft>
                <a:spcPts val="0"/>
              </a:spcAft>
              <a:defRPr/>
            </a:pPr>
            <a:endParaRPr lang="en-ZA" sz="1400" kern="0" dirty="0">
              <a:solidFill>
                <a:prstClr val="white"/>
              </a:solidFill>
              <a:latin typeface="Arial"/>
              <a:cs typeface="Arial"/>
            </a:endParaRPr>
          </a:p>
        </p:txBody>
      </p:sp>
      <p:sp>
        <p:nvSpPr>
          <p:cNvPr id="28" name="Freeform: Shape 27">
            <a:extLst>
              <a:ext uri="{FF2B5EF4-FFF2-40B4-BE49-F238E27FC236}">
                <a16:creationId xmlns:a16="http://schemas.microsoft.com/office/drawing/2014/main" id="{C8D778E4-8194-4AFC-971E-C493EEB92D3E}"/>
              </a:ext>
            </a:extLst>
          </p:cNvPr>
          <p:cNvSpPr/>
          <p:nvPr/>
        </p:nvSpPr>
        <p:spPr>
          <a:xfrm>
            <a:off x="4027807" y="2686742"/>
            <a:ext cx="3479002" cy="1847907"/>
          </a:xfrm>
          <a:custGeom>
            <a:avLst/>
            <a:gdLst>
              <a:gd name="connsiteX0" fmla="*/ 0 w 2974837"/>
              <a:gd name="connsiteY0" fmla="*/ 0 h 1294110"/>
              <a:gd name="connsiteX1" fmla="*/ 2327782 w 2974837"/>
              <a:gd name="connsiteY1" fmla="*/ 0 h 1294110"/>
              <a:gd name="connsiteX2" fmla="*/ 2974837 w 2974837"/>
              <a:gd name="connsiteY2" fmla="*/ 647055 h 1294110"/>
              <a:gd name="connsiteX3" fmla="*/ 2327782 w 2974837"/>
              <a:gd name="connsiteY3" fmla="*/ 1294110 h 1294110"/>
              <a:gd name="connsiteX4" fmla="*/ 0 w 2974837"/>
              <a:gd name="connsiteY4" fmla="*/ 1294110 h 1294110"/>
              <a:gd name="connsiteX5" fmla="*/ 647055 w 2974837"/>
              <a:gd name="connsiteY5" fmla="*/ 647055 h 1294110"/>
              <a:gd name="connsiteX6" fmla="*/ 0 w 2974837"/>
              <a:gd name="connsiteY6" fmla="*/ 0 h 12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4837" h="1294110">
                <a:moveTo>
                  <a:pt x="0" y="0"/>
                </a:moveTo>
                <a:lnTo>
                  <a:pt x="2327782" y="0"/>
                </a:lnTo>
                <a:lnTo>
                  <a:pt x="2974837" y="647055"/>
                </a:lnTo>
                <a:lnTo>
                  <a:pt x="2327782" y="1294110"/>
                </a:lnTo>
                <a:lnTo>
                  <a:pt x="0" y="1294110"/>
                </a:lnTo>
                <a:lnTo>
                  <a:pt x="647055" y="647055"/>
                </a:lnTo>
                <a:lnTo>
                  <a:pt x="0" y="0"/>
                </a:lnTo>
                <a:close/>
              </a:path>
            </a:pathLst>
          </a:custGeom>
          <a:solidFill>
            <a:srgbClr val="0060B0"/>
          </a:solidFill>
          <a:ln w="12700" cap="flat" cmpd="sng" algn="ctr">
            <a:solidFill>
              <a:sysClr val="window" lastClr="FFFFFF">
                <a:hueOff val="0"/>
                <a:satOff val="0"/>
                <a:lumOff val="0"/>
                <a:alphaOff val="0"/>
              </a:sysClr>
            </a:solidFill>
            <a:prstDash val="solid"/>
            <a:miter lim="800000"/>
          </a:ln>
          <a:effectLst/>
        </p:spPr>
        <p:txBody>
          <a:bodyPr spcFirstLastPara="0" vert="horz" wrap="square" lIns="711063" tIns="21336" rIns="668391" bIns="21336" numCol="1" spcCol="1270" anchor="t" anchorCtr="0">
            <a:noAutofit/>
          </a:bodyPr>
          <a:lstStyle/>
          <a:p>
            <a:pPr algn="ctr" defTabSz="711200" fontAlgn="auto">
              <a:spcAft>
                <a:spcPts val="0"/>
              </a:spcAft>
              <a:defRPr/>
            </a:pPr>
            <a:endParaRPr lang="en-ZA" sz="2000" b="1" kern="0" dirty="0">
              <a:solidFill>
                <a:prstClr val="white"/>
              </a:solidFill>
              <a:latin typeface="Arial"/>
              <a:cs typeface="Arial"/>
            </a:endParaRPr>
          </a:p>
          <a:p>
            <a:pPr algn="ctr" defTabSz="711200" fontAlgn="auto">
              <a:spcAft>
                <a:spcPts val="0"/>
              </a:spcAft>
              <a:defRPr/>
            </a:pPr>
            <a:endParaRPr lang="en-ZA" sz="2000" b="1" kern="0" dirty="0">
              <a:solidFill>
                <a:prstClr val="white"/>
              </a:solidFill>
              <a:latin typeface="Arial"/>
              <a:cs typeface="Arial"/>
            </a:endParaRPr>
          </a:p>
          <a:p>
            <a:pPr algn="ctr" defTabSz="711200" fontAlgn="auto">
              <a:spcAft>
                <a:spcPts val="0"/>
              </a:spcAft>
              <a:defRPr/>
            </a:pPr>
            <a:r>
              <a:rPr lang="en-ZA" sz="2400" b="1" kern="0" dirty="0">
                <a:solidFill>
                  <a:prstClr val="white"/>
                </a:solidFill>
                <a:latin typeface="Arial"/>
                <a:cs typeface="Arial"/>
              </a:rPr>
              <a:t>ON ART</a:t>
            </a:r>
          </a:p>
          <a:p>
            <a:pPr algn="ctr" defTabSz="711200" fontAlgn="auto">
              <a:spcAft>
                <a:spcPts val="0"/>
              </a:spcAft>
              <a:defRPr/>
            </a:pPr>
            <a:r>
              <a:rPr lang="en-GB" kern="0" dirty="0">
                <a:solidFill>
                  <a:prstClr val="white"/>
                </a:solidFill>
                <a:latin typeface="Arial"/>
                <a:cs typeface="Arial"/>
              </a:rPr>
              <a:t>90% who know their status on ART</a:t>
            </a:r>
          </a:p>
        </p:txBody>
      </p:sp>
      <p:sp>
        <p:nvSpPr>
          <p:cNvPr id="29" name="Freeform: Shape 28">
            <a:extLst>
              <a:ext uri="{FF2B5EF4-FFF2-40B4-BE49-F238E27FC236}">
                <a16:creationId xmlns:a16="http://schemas.microsoft.com/office/drawing/2014/main" id="{0119BC4B-A292-495B-AA17-459D0D08FB40}"/>
              </a:ext>
            </a:extLst>
          </p:cNvPr>
          <p:cNvSpPr/>
          <p:nvPr/>
        </p:nvSpPr>
        <p:spPr>
          <a:xfrm>
            <a:off x="7162800" y="2728069"/>
            <a:ext cx="3411301" cy="1813626"/>
          </a:xfrm>
          <a:custGeom>
            <a:avLst/>
            <a:gdLst>
              <a:gd name="connsiteX0" fmla="*/ 0 w 3115630"/>
              <a:gd name="connsiteY0" fmla="*/ 0 h 1294110"/>
              <a:gd name="connsiteX1" fmla="*/ 2468575 w 3115630"/>
              <a:gd name="connsiteY1" fmla="*/ 0 h 1294110"/>
              <a:gd name="connsiteX2" fmla="*/ 3115630 w 3115630"/>
              <a:gd name="connsiteY2" fmla="*/ 647055 h 1294110"/>
              <a:gd name="connsiteX3" fmla="*/ 2468575 w 3115630"/>
              <a:gd name="connsiteY3" fmla="*/ 1294110 h 1294110"/>
              <a:gd name="connsiteX4" fmla="*/ 0 w 3115630"/>
              <a:gd name="connsiteY4" fmla="*/ 1294110 h 1294110"/>
              <a:gd name="connsiteX5" fmla="*/ 647055 w 3115630"/>
              <a:gd name="connsiteY5" fmla="*/ 647055 h 1294110"/>
              <a:gd name="connsiteX6" fmla="*/ 0 w 3115630"/>
              <a:gd name="connsiteY6" fmla="*/ 0 h 12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5630" h="1294110">
                <a:moveTo>
                  <a:pt x="0" y="0"/>
                </a:moveTo>
                <a:lnTo>
                  <a:pt x="2468575" y="0"/>
                </a:lnTo>
                <a:lnTo>
                  <a:pt x="3115630" y="647055"/>
                </a:lnTo>
                <a:lnTo>
                  <a:pt x="2468575" y="1294110"/>
                </a:lnTo>
                <a:lnTo>
                  <a:pt x="0" y="1294110"/>
                </a:lnTo>
                <a:lnTo>
                  <a:pt x="647055" y="647055"/>
                </a:lnTo>
                <a:lnTo>
                  <a:pt x="0" y="0"/>
                </a:lnTo>
                <a:close/>
              </a:path>
            </a:pathLst>
          </a:custGeom>
          <a:solidFill>
            <a:srgbClr val="3366FF"/>
          </a:solidFill>
          <a:ln w="12700" cap="flat" cmpd="sng" algn="ctr">
            <a:solidFill>
              <a:sysClr val="window" lastClr="FFFFFF">
                <a:hueOff val="0"/>
                <a:satOff val="0"/>
                <a:lumOff val="0"/>
                <a:alphaOff val="0"/>
              </a:sysClr>
            </a:solidFill>
            <a:prstDash val="solid"/>
            <a:miter lim="800000"/>
          </a:ln>
          <a:effectLst/>
        </p:spPr>
        <p:txBody>
          <a:bodyPr spcFirstLastPara="0" vert="horz" wrap="square" lIns="711063" tIns="21336" rIns="668391" bIns="21336" numCol="1" spcCol="1270" anchor="t" anchorCtr="0">
            <a:noAutofit/>
          </a:bodyPr>
          <a:lstStyle/>
          <a:p>
            <a:pPr algn="ctr" defTabSz="711200" fontAlgn="auto">
              <a:spcAft>
                <a:spcPts val="0"/>
              </a:spcAft>
              <a:defRPr/>
            </a:pPr>
            <a:endParaRPr lang="en-ZA" sz="2400" b="1" kern="0" dirty="0">
              <a:solidFill>
                <a:prstClr val="white"/>
              </a:solidFill>
              <a:latin typeface="Arial"/>
              <a:cs typeface="Arial"/>
            </a:endParaRPr>
          </a:p>
          <a:p>
            <a:pPr algn="ctr" defTabSz="711200" fontAlgn="auto">
              <a:spcAft>
                <a:spcPts val="0"/>
              </a:spcAft>
              <a:defRPr/>
            </a:pPr>
            <a:r>
              <a:rPr lang="en-ZA" sz="2200" b="1" kern="0" dirty="0">
                <a:solidFill>
                  <a:prstClr val="white"/>
                </a:solidFill>
                <a:latin typeface="Arial"/>
                <a:cs typeface="Arial"/>
              </a:rPr>
              <a:t>VIRAL   SUPPRESSION</a:t>
            </a:r>
          </a:p>
          <a:p>
            <a:pPr algn="ctr" defTabSz="711200" fontAlgn="auto">
              <a:spcAft>
                <a:spcPts val="0"/>
              </a:spcAft>
              <a:defRPr/>
            </a:pPr>
            <a:r>
              <a:rPr lang="en-ZA" kern="0" dirty="0">
                <a:solidFill>
                  <a:prstClr val="white"/>
                </a:solidFill>
                <a:latin typeface="Arial"/>
                <a:cs typeface="Arial"/>
              </a:rPr>
              <a:t>90% on ART virally suppressed</a:t>
            </a:r>
            <a:endParaRPr lang="en-GB" kern="0" dirty="0">
              <a:solidFill>
                <a:prstClr val="white"/>
              </a:solidFill>
              <a:latin typeface="Arial"/>
              <a:cs typeface="Arial"/>
            </a:endParaRPr>
          </a:p>
        </p:txBody>
      </p:sp>
      <p:sp>
        <p:nvSpPr>
          <p:cNvPr id="30" name="Isosceles Triangle 29">
            <a:extLst>
              <a:ext uri="{FF2B5EF4-FFF2-40B4-BE49-F238E27FC236}">
                <a16:creationId xmlns:a16="http://schemas.microsoft.com/office/drawing/2014/main" id="{BDD9AF23-8CA5-4AE0-AC2A-C200EB57AD4C}"/>
              </a:ext>
            </a:extLst>
          </p:cNvPr>
          <p:cNvSpPr/>
          <p:nvPr/>
        </p:nvSpPr>
        <p:spPr>
          <a:xfrm rot="7931062">
            <a:off x="4108584" y="1875887"/>
            <a:ext cx="1064120" cy="549486"/>
          </a:xfrm>
          <a:prstGeom prst="triangle">
            <a:avLst/>
          </a:prstGeom>
          <a:solidFill>
            <a:sysClr val="window" lastClr="FFFFFF"/>
          </a:solidFill>
          <a:ln w="12700" cap="flat" cmpd="sng" algn="ctr">
            <a:solidFill>
              <a:sysClr val="window" lastClr="FFFFFF"/>
            </a:solidFill>
            <a:prstDash val="solid"/>
            <a:miter lim="800000"/>
          </a:ln>
          <a:effectLst/>
        </p:spPr>
        <p:txBody>
          <a:bodyPr rtlCol="0" anchor="ctr"/>
          <a:lstStyle/>
          <a:p>
            <a:pPr algn="ctr" fontAlgn="auto">
              <a:spcBef>
                <a:spcPts val="0"/>
              </a:spcBef>
              <a:spcAft>
                <a:spcPts val="0"/>
              </a:spcAft>
              <a:defRPr/>
            </a:pPr>
            <a:endParaRPr lang="en-GB" sz="1100" kern="0">
              <a:solidFill>
                <a:prstClr val="white"/>
              </a:solidFill>
              <a:latin typeface="Arial"/>
              <a:cs typeface="Arial"/>
            </a:endParaRPr>
          </a:p>
        </p:txBody>
      </p:sp>
      <p:graphicFrame>
        <p:nvGraphicFramePr>
          <p:cNvPr id="31" name="Diagram 30">
            <a:extLst>
              <a:ext uri="{FF2B5EF4-FFF2-40B4-BE49-F238E27FC236}">
                <a16:creationId xmlns:a16="http://schemas.microsoft.com/office/drawing/2014/main" id="{181A414C-E14E-44D0-A65D-988A44CA13E1}"/>
              </a:ext>
            </a:extLst>
          </p:cNvPr>
          <p:cNvGraphicFramePr>
            <a:graphicFrameLocks noChangeAspect="1"/>
          </p:cNvGraphicFramePr>
          <p:nvPr>
            <p:extLst>
              <p:ext uri="{D42A27DB-BD31-4B8C-83A1-F6EECF244321}">
                <p14:modId xmlns:p14="http://schemas.microsoft.com/office/powerpoint/2010/main" val="4161550191"/>
              </p:ext>
            </p:extLst>
          </p:nvPr>
        </p:nvGraphicFramePr>
        <p:xfrm>
          <a:off x="3087491" y="1559029"/>
          <a:ext cx="2114023" cy="7315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Arrow: U-Turn 2">
            <a:extLst>
              <a:ext uri="{FF2B5EF4-FFF2-40B4-BE49-F238E27FC236}">
                <a16:creationId xmlns:a16="http://schemas.microsoft.com/office/drawing/2014/main" id="{62837538-BA7F-411F-814F-E8A0DA4B4B7C}"/>
              </a:ext>
            </a:extLst>
          </p:cNvPr>
          <p:cNvSpPr/>
          <p:nvPr/>
        </p:nvSpPr>
        <p:spPr>
          <a:xfrm>
            <a:off x="6023532" y="1524000"/>
            <a:ext cx="2114023" cy="1086542"/>
          </a:xfrm>
          <a:prstGeom prst="uturnArrow">
            <a:avLst>
              <a:gd name="adj1" fmla="val 25000"/>
              <a:gd name="adj2" fmla="val 25000"/>
              <a:gd name="adj3" fmla="val 25000"/>
              <a:gd name="adj4" fmla="val 43750"/>
              <a:gd name="adj5" fmla="val 100000"/>
            </a:avLst>
          </a:prstGeom>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a:cs typeface="Arial"/>
            </a:endParaRPr>
          </a:p>
        </p:txBody>
      </p:sp>
      <p:sp>
        <p:nvSpPr>
          <p:cNvPr id="4" name="Arrow: Bent 3">
            <a:extLst>
              <a:ext uri="{FF2B5EF4-FFF2-40B4-BE49-F238E27FC236}">
                <a16:creationId xmlns:a16="http://schemas.microsoft.com/office/drawing/2014/main" id="{134977CB-54D3-4917-B4D8-4A6A54A47468}"/>
              </a:ext>
            </a:extLst>
          </p:cNvPr>
          <p:cNvSpPr/>
          <p:nvPr/>
        </p:nvSpPr>
        <p:spPr>
          <a:xfrm>
            <a:off x="2299492" y="1690353"/>
            <a:ext cx="887635" cy="869317"/>
          </a:xfrm>
          <a:prstGeom prst="ben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a:cs typeface="Arial"/>
            </a:endParaRPr>
          </a:p>
        </p:txBody>
      </p:sp>
      <p:graphicFrame>
        <p:nvGraphicFramePr>
          <p:cNvPr id="16" name="Diagram 15">
            <a:extLst>
              <a:ext uri="{FF2B5EF4-FFF2-40B4-BE49-F238E27FC236}">
                <a16:creationId xmlns:a16="http://schemas.microsoft.com/office/drawing/2014/main" id="{DB916D3F-9B9C-49B8-BA02-2A0297BE4052}"/>
              </a:ext>
            </a:extLst>
          </p:cNvPr>
          <p:cNvGraphicFramePr/>
          <p:nvPr>
            <p:extLst>
              <p:ext uri="{D42A27DB-BD31-4B8C-83A1-F6EECF244321}">
                <p14:modId xmlns:p14="http://schemas.microsoft.com/office/powerpoint/2010/main" val="3766916761"/>
              </p:ext>
            </p:extLst>
          </p:nvPr>
        </p:nvGraphicFramePr>
        <p:xfrm>
          <a:off x="3809998" y="4114800"/>
          <a:ext cx="6019802" cy="189492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8" name="Diagram 17">
            <a:extLst>
              <a:ext uri="{FF2B5EF4-FFF2-40B4-BE49-F238E27FC236}">
                <a16:creationId xmlns:a16="http://schemas.microsoft.com/office/drawing/2014/main" id="{BBA3B878-5AC7-48B7-B1F0-BB653DAEA66D}"/>
              </a:ext>
            </a:extLst>
          </p:cNvPr>
          <p:cNvGraphicFramePr/>
          <p:nvPr>
            <p:extLst>
              <p:ext uri="{D42A27DB-BD31-4B8C-83A1-F6EECF244321}">
                <p14:modId xmlns:p14="http://schemas.microsoft.com/office/powerpoint/2010/main" val="2845174189"/>
              </p:ext>
            </p:extLst>
          </p:nvPr>
        </p:nvGraphicFramePr>
        <p:xfrm>
          <a:off x="3810000" y="5535162"/>
          <a:ext cx="6019800" cy="110269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5" name="TextBox 4">
            <a:extLst>
              <a:ext uri="{FF2B5EF4-FFF2-40B4-BE49-F238E27FC236}">
                <a16:creationId xmlns:a16="http://schemas.microsoft.com/office/drawing/2014/main" id="{F6A278F1-E995-4304-B7E8-4B40A4997083}"/>
              </a:ext>
            </a:extLst>
          </p:cNvPr>
          <p:cNvSpPr txBox="1"/>
          <p:nvPr/>
        </p:nvSpPr>
        <p:spPr>
          <a:xfrm>
            <a:off x="1311032" y="4572000"/>
            <a:ext cx="1986977" cy="461665"/>
          </a:xfrm>
          <a:prstGeom prst="rect">
            <a:avLst/>
          </a:prstGeom>
          <a:noFill/>
        </p:spPr>
        <p:txBody>
          <a:bodyPr wrap="square" rtlCol="0">
            <a:spAutoFit/>
          </a:bodyPr>
          <a:lstStyle/>
          <a:p>
            <a:pPr algn="ctr"/>
            <a:r>
              <a:rPr lang="en-US" sz="2400" b="1" dirty="0">
                <a:latin typeface="Arial"/>
                <a:cs typeface="Arial"/>
              </a:rPr>
              <a:t>BOTSWANA</a:t>
            </a:r>
          </a:p>
        </p:txBody>
      </p:sp>
      <p:sp>
        <p:nvSpPr>
          <p:cNvPr id="19" name="TextBox 18">
            <a:extLst>
              <a:ext uri="{FF2B5EF4-FFF2-40B4-BE49-F238E27FC236}">
                <a16:creationId xmlns:a16="http://schemas.microsoft.com/office/drawing/2014/main" id="{40826FBF-9A78-43B5-B483-DE9FFAC77AB3}"/>
              </a:ext>
            </a:extLst>
          </p:cNvPr>
          <p:cNvSpPr txBox="1"/>
          <p:nvPr/>
        </p:nvSpPr>
        <p:spPr>
          <a:xfrm>
            <a:off x="1278658" y="5705267"/>
            <a:ext cx="1986978" cy="461665"/>
          </a:xfrm>
          <a:prstGeom prst="rect">
            <a:avLst/>
          </a:prstGeom>
          <a:noFill/>
        </p:spPr>
        <p:txBody>
          <a:bodyPr wrap="square" rtlCol="0">
            <a:spAutoFit/>
          </a:bodyPr>
          <a:lstStyle/>
          <a:p>
            <a:pPr algn="ctr"/>
            <a:r>
              <a:rPr lang="en-US" sz="2400" b="1" dirty="0">
                <a:latin typeface="Arial"/>
                <a:cs typeface="Arial"/>
              </a:rPr>
              <a:t>AUSTRALIA</a:t>
            </a:r>
          </a:p>
        </p:txBody>
      </p:sp>
      <p:pic>
        <p:nvPicPr>
          <p:cNvPr id="6" name="Picture 5">
            <a:extLst>
              <a:ext uri="{FF2B5EF4-FFF2-40B4-BE49-F238E27FC236}">
                <a16:creationId xmlns:a16="http://schemas.microsoft.com/office/drawing/2014/main" id="{AC6CC729-F03E-403C-B110-E68844C99BAD}"/>
              </a:ext>
            </a:extLst>
          </p:cNvPr>
          <p:cNvPicPr>
            <a:picLocks noChangeAspect="1"/>
          </p:cNvPicPr>
          <p:nvPr/>
        </p:nvPicPr>
        <p:blipFill>
          <a:blip r:embed="rId20"/>
          <a:stretch>
            <a:fillRect/>
          </a:stretch>
        </p:blipFill>
        <p:spPr>
          <a:xfrm>
            <a:off x="1953752" y="6088668"/>
            <a:ext cx="648494" cy="324247"/>
          </a:xfrm>
          <a:prstGeom prst="rect">
            <a:avLst/>
          </a:prstGeom>
        </p:spPr>
      </p:pic>
      <p:pic>
        <p:nvPicPr>
          <p:cNvPr id="7" name="Picture 6">
            <a:extLst>
              <a:ext uri="{FF2B5EF4-FFF2-40B4-BE49-F238E27FC236}">
                <a16:creationId xmlns:a16="http://schemas.microsoft.com/office/drawing/2014/main" id="{450C657F-8957-41EE-B690-AFF2CEA30CCE}"/>
              </a:ext>
            </a:extLst>
          </p:cNvPr>
          <p:cNvPicPr>
            <a:picLocks noChangeAspect="1"/>
          </p:cNvPicPr>
          <p:nvPr/>
        </p:nvPicPr>
        <p:blipFill>
          <a:blip r:embed="rId21"/>
          <a:stretch>
            <a:fillRect/>
          </a:stretch>
        </p:blipFill>
        <p:spPr>
          <a:xfrm>
            <a:off x="1951062" y="4970928"/>
            <a:ext cx="653875" cy="407373"/>
          </a:xfrm>
          <a:prstGeom prst="rect">
            <a:avLst/>
          </a:prstGeom>
        </p:spPr>
      </p:pic>
      <p:graphicFrame>
        <p:nvGraphicFramePr>
          <p:cNvPr id="22" name="Diagram 21">
            <a:extLst>
              <a:ext uri="{FF2B5EF4-FFF2-40B4-BE49-F238E27FC236}">
                <a16:creationId xmlns:a16="http://schemas.microsoft.com/office/drawing/2014/main" id="{DB916D3F-9B9C-49B8-BA02-2A0297BE4052}"/>
              </a:ext>
            </a:extLst>
          </p:cNvPr>
          <p:cNvGraphicFramePr/>
          <p:nvPr>
            <p:extLst>
              <p:ext uri="{D42A27DB-BD31-4B8C-83A1-F6EECF244321}">
                <p14:modId xmlns:p14="http://schemas.microsoft.com/office/powerpoint/2010/main" val="178016431"/>
              </p:ext>
            </p:extLst>
          </p:nvPr>
        </p:nvGraphicFramePr>
        <p:xfrm>
          <a:off x="2819400" y="4416664"/>
          <a:ext cx="7010400" cy="2212736"/>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23" name="TextBox 22">
            <a:extLst>
              <a:ext uri="{FF2B5EF4-FFF2-40B4-BE49-F238E27FC236}">
                <a16:creationId xmlns:a16="http://schemas.microsoft.com/office/drawing/2014/main" id="{F6A278F1-E995-4304-B7E8-4B40A4997083}"/>
              </a:ext>
            </a:extLst>
          </p:cNvPr>
          <p:cNvSpPr txBox="1"/>
          <p:nvPr/>
        </p:nvSpPr>
        <p:spPr>
          <a:xfrm>
            <a:off x="740220" y="5205305"/>
            <a:ext cx="2325802" cy="584775"/>
          </a:xfrm>
          <a:prstGeom prst="rect">
            <a:avLst/>
          </a:prstGeom>
          <a:noFill/>
        </p:spPr>
        <p:txBody>
          <a:bodyPr wrap="square" rtlCol="0">
            <a:spAutoFit/>
          </a:bodyPr>
          <a:lstStyle/>
          <a:p>
            <a:pPr algn="ctr"/>
            <a:r>
              <a:rPr lang="en-US" sz="3200" b="1" dirty="0">
                <a:latin typeface="Arial"/>
                <a:cs typeface="Arial"/>
              </a:rPr>
              <a:t>GLOBAL</a:t>
            </a:r>
          </a:p>
        </p:txBody>
      </p:sp>
      <p:sp>
        <p:nvSpPr>
          <p:cNvPr id="24" name="TextBox 23">
            <a:extLst>
              <a:ext uri="{FF2B5EF4-FFF2-40B4-BE49-F238E27FC236}">
                <a16:creationId xmlns:a16="http://schemas.microsoft.com/office/drawing/2014/main" id="{BE7AA58F-7627-419A-893A-79EFB06D116D}"/>
              </a:ext>
            </a:extLst>
          </p:cNvPr>
          <p:cNvSpPr txBox="1"/>
          <p:nvPr/>
        </p:nvSpPr>
        <p:spPr>
          <a:xfrm>
            <a:off x="-36501" y="6477000"/>
            <a:ext cx="3865161" cy="369332"/>
          </a:xfrm>
          <a:prstGeom prst="rect">
            <a:avLst/>
          </a:prstGeom>
          <a:noFill/>
        </p:spPr>
        <p:txBody>
          <a:bodyPr wrap="none" rtlCol="0">
            <a:spAutoFit/>
          </a:bodyPr>
          <a:lstStyle/>
          <a:p>
            <a:r>
              <a:rPr lang="en-US" dirty="0"/>
              <a:t>UNAIDS, 2019; Kirby Institute 2018 </a:t>
            </a:r>
          </a:p>
        </p:txBody>
      </p:sp>
    </p:spTree>
    <p:extLst>
      <p:ext uri="{BB962C8B-B14F-4D97-AF65-F5344CB8AC3E}">
        <p14:creationId xmlns:p14="http://schemas.microsoft.com/office/powerpoint/2010/main" val="276584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childTnLst>
                                    <p:set>
                                      <p:cBhvr>
                                        <p:cTn id="36" dur="1" fill="hold">
                                          <p:stCondLst>
                                            <p:cond delay="0"/>
                                          </p:stCondLst>
                                        </p:cTn>
                                        <p:tgtEl>
                                          <p:spTgt spid="22">
                                            <p:graphicEl>
                                              <a:dgm id="{1E59DB97-2132-400D-B49C-AB69848AA233}"/>
                                            </p:graphicEl>
                                          </p:spTgt>
                                        </p:tgtEl>
                                        <p:attrNameLst>
                                          <p:attrName>style.visibility</p:attrName>
                                        </p:attrNameLst>
                                      </p:cBhvr>
                                      <p:to>
                                        <p:strVal val="visible"/>
                                      </p:to>
                                    </p:set>
                                  </p:childTnLst>
                                </p:cTn>
                              </p:par>
                              <p:par>
                                <p:cTn id="37" presetID="1" presetClass="entr" presetSubtype="0" fill="hold" grpId="2" nodeType="withEffect">
                                  <p:stCondLst>
                                    <p:cond delay="0"/>
                                  </p:stCondLst>
                                  <p:childTnLst>
                                    <p:set>
                                      <p:cBhvr>
                                        <p:cTn id="38" dur="1" fill="hold">
                                          <p:stCondLst>
                                            <p:cond delay="0"/>
                                          </p:stCondLst>
                                        </p:cTn>
                                        <p:tgtEl>
                                          <p:spTgt spid="22">
                                            <p:graphicEl>
                                              <a:dgm id="{DABC4988-981F-47B3-A780-01127CA02863}"/>
                                            </p:graphicEl>
                                          </p:spTgt>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22">
                                            <p:graphicEl>
                                              <a:dgm id="{BBB39E5D-A603-46AD-9B53-56BD6768E313}"/>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0" presetClass="emph" presetSubtype="0" fill="hold" grpId="0" nodeType="clickEffect">
                                  <p:stCondLst>
                                    <p:cond delay="0"/>
                                  </p:stCondLst>
                                  <p:childTnLst>
                                    <p:animClr clrSpc="hsl" dir="cw">
                                      <p:cBhvr override="childStyle">
                                        <p:cTn id="46" dur="500" fill="hold"/>
                                        <p:tgtEl>
                                          <p:spTgt spid="29"/>
                                        </p:tgtEl>
                                        <p:attrNameLst>
                                          <p:attrName>style.color</p:attrName>
                                        </p:attrNameLst>
                                      </p:cBhvr>
                                      <p:by>
                                        <p:hsl h="0" s="12549" l="25098"/>
                                      </p:by>
                                    </p:animClr>
                                    <p:animClr clrSpc="hsl" dir="cw">
                                      <p:cBhvr>
                                        <p:cTn id="47" dur="500" fill="hold"/>
                                        <p:tgtEl>
                                          <p:spTgt spid="29"/>
                                        </p:tgtEl>
                                        <p:attrNameLst>
                                          <p:attrName>fillcolor</p:attrName>
                                        </p:attrNameLst>
                                      </p:cBhvr>
                                      <p:by>
                                        <p:hsl h="0" s="12549" l="25098"/>
                                      </p:by>
                                    </p:animClr>
                                    <p:animClr clrSpc="hsl" dir="cw">
                                      <p:cBhvr>
                                        <p:cTn id="48" dur="500" fill="hold"/>
                                        <p:tgtEl>
                                          <p:spTgt spid="29"/>
                                        </p:tgtEl>
                                        <p:attrNameLst>
                                          <p:attrName>stroke.color</p:attrName>
                                        </p:attrNameLst>
                                      </p:cBhvr>
                                      <p:by>
                                        <p:hsl h="0" s="12549" l="25098"/>
                                      </p:by>
                                    </p:animClr>
                                    <p:set>
                                      <p:cBhvr>
                                        <p:cTn id="49" dur="500" fill="hold"/>
                                        <p:tgtEl>
                                          <p:spTgt spid="29"/>
                                        </p:tgtEl>
                                        <p:attrNameLst>
                                          <p:attrName>fill.type</p:attrName>
                                        </p:attrNameLst>
                                      </p:cBhvr>
                                      <p:to>
                                        <p:strVal val="solid"/>
                                      </p:to>
                                    </p:set>
                                  </p:childTnLst>
                                </p:cTn>
                              </p:par>
                              <p:par>
                                <p:cTn id="50" presetID="30" presetClass="emph" presetSubtype="0" fill="hold" grpId="3" nodeType="withEffect">
                                  <p:stCondLst>
                                    <p:cond delay="0"/>
                                  </p:stCondLst>
                                  <p:childTnLst>
                                    <p:animClr clrSpc="hsl" dir="cw">
                                      <p:cBhvr override="childStyle">
                                        <p:cTn id="51" dur="500" fill="hold"/>
                                        <p:tgtEl>
                                          <p:spTgt spid="22">
                                            <p:graphicEl>
                                              <a:dgm id="{BBB39E5D-A603-46AD-9B53-56BD6768E313}"/>
                                            </p:graphicEl>
                                          </p:spTgt>
                                        </p:tgtEl>
                                        <p:attrNameLst>
                                          <p:attrName>style.color</p:attrName>
                                        </p:attrNameLst>
                                      </p:cBhvr>
                                      <p:by>
                                        <p:hsl h="0" s="12549" l="25098"/>
                                      </p:by>
                                    </p:animClr>
                                    <p:animClr clrSpc="hsl" dir="cw">
                                      <p:cBhvr>
                                        <p:cTn id="52" dur="500" fill="hold"/>
                                        <p:tgtEl>
                                          <p:spTgt spid="22">
                                            <p:graphicEl>
                                              <a:dgm id="{BBB39E5D-A603-46AD-9B53-56BD6768E313}"/>
                                            </p:graphicEl>
                                          </p:spTgt>
                                        </p:tgtEl>
                                        <p:attrNameLst>
                                          <p:attrName>fillcolor</p:attrName>
                                        </p:attrNameLst>
                                      </p:cBhvr>
                                      <p:by>
                                        <p:hsl h="0" s="12549" l="25098"/>
                                      </p:by>
                                    </p:animClr>
                                    <p:animClr clrSpc="hsl" dir="cw">
                                      <p:cBhvr>
                                        <p:cTn id="53" dur="500" fill="hold"/>
                                        <p:tgtEl>
                                          <p:spTgt spid="22">
                                            <p:graphicEl>
                                              <a:dgm id="{BBB39E5D-A603-46AD-9B53-56BD6768E313}"/>
                                            </p:graphicEl>
                                          </p:spTgt>
                                        </p:tgtEl>
                                        <p:attrNameLst>
                                          <p:attrName>stroke.color</p:attrName>
                                        </p:attrNameLst>
                                      </p:cBhvr>
                                      <p:by>
                                        <p:hsl h="0" s="12549" l="25098"/>
                                      </p:by>
                                    </p:animClr>
                                    <p:set>
                                      <p:cBhvr>
                                        <p:cTn id="54" dur="500" fill="hold"/>
                                        <p:tgtEl>
                                          <p:spTgt spid="22">
                                            <p:graphicEl>
                                              <a:dgm id="{BBB39E5D-A603-46AD-9B53-56BD6768E313}"/>
                                            </p:graphicEl>
                                          </p:spTgt>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Graphic spid="31" grpId="0">
        <p:bldAsOne/>
      </p:bldGraphic>
      <p:bldGraphic spid="31" grpId="1">
        <p:bldAsOne/>
      </p:bldGraphic>
      <p:bldP spid="3" grpId="0" animBg="1"/>
      <p:bldP spid="3" grpId="1" animBg="1"/>
      <p:bldP spid="4" grpId="0" animBg="1"/>
      <p:bldP spid="4" grpId="1" animBg="1"/>
      <p:bldGraphic spid="16" grpId="0">
        <p:bldAsOne/>
      </p:bldGraphic>
      <p:bldGraphic spid="16" grpId="1">
        <p:bldAsOne/>
      </p:bldGraphic>
      <p:bldGraphic spid="18" grpId="0">
        <p:bldAsOne/>
      </p:bldGraphic>
      <p:bldGraphic spid="18" grpId="1">
        <p:bldAsOne/>
      </p:bldGraphic>
      <p:bldP spid="5" grpId="0"/>
      <p:bldP spid="5" grpId="1"/>
      <p:bldP spid="19" grpId="0"/>
      <p:bldP spid="19" grpId="1"/>
      <p:bldGraphic spid="22" grpId="2" uiExpand="1">
        <p:bldSub>
          <a:bldDgm/>
        </p:bldSub>
      </p:bldGraphic>
      <p:bldGraphic spid="22" grpId="3" uiExpand="1">
        <p:bldSub>
          <a:bldDgm/>
        </p:bldSub>
      </p:bldGraphic>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A81DD8-16D3-47E0-8821-5A697E51D403}"/>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p:cNvSpPr txBox="1"/>
          <p:nvPr/>
        </p:nvSpPr>
        <p:spPr>
          <a:xfrm>
            <a:off x="0" y="6488668"/>
            <a:ext cx="1365202" cy="369332"/>
          </a:xfrm>
          <a:prstGeom prst="rect">
            <a:avLst/>
          </a:prstGeom>
          <a:noFill/>
        </p:spPr>
        <p:txBody>
          <a:bodyPr wrap="none" rtlCol="0">
            <a:spAutoFit/>
          </a:bodyPr>
          <a:lstStyle/>
          <a:p>
            <a:r>
              <a:rPr lang="en-US" dirty="0"/>
              <a:t>Osler, 2018</a:t>
            </a:r>
          </a:p>
        </p:txBody>
      </p:sp>
      <p:sp>
        <p:nvSpPr>
          <p:cNvPr id="8" name="Title 7">
            <a:extLst>
              <a:ext uri="{FF2B5EF4-FFF2-40B4-BE49-F238E27FC236}">
                <a16:creationId xmlns:a16="http://schemas.microsoft.com/office/drawing/2014/main" id="{9903C316-6888-49AD-9D0F-9C54C7057EAC}"/>
              </a:ext>
            </a:extLst>
          </p:cNvPr>
          <p:cNvSpPr>
            <a:spLocks noGrp="1"/>
          </p:cNvSpPr>
          <p:nvPr>
            <p:ph type="title"/>
          </p:nvPr>
        </p:nvSpPr>
        <p:spPr>
          <a:xfrm>
            <a:off x="762000" y="275968"/>
            <a:ext cx="11384280" cy="990600"/>
          </a:xfrm>
        </p:spPr>
        <p:txBody>
          <a:bodyPr/>
          <a:lstStyle/>
          <a:p>
            <a:r>
              <a:rPr lang="en-US" dirty="0"/>
              <a:t>Increasingly PLHIV with CD4 &lt;50 are ART-experienced, Western Cape, S. Africa</a:t>
            </a:r>
          </a:p>
        </p:txBody>
      </p:sp>
      <p:sp>
        <p:nvSpPr>
          <p:cNvPr id="2" name="Rectangle 1">
            <a:extLst>
              <a:ext uri="{FF2B5EF4-FFF2-40B4-BE49-F238E27FC236}">
                <a16:creationId xmlns:a16="http://schemas.microsoft.com/office/drawing/2014/main" id="{EBB02933-E253-4456-8F59-09AEDF45F9A1}"/>
              </a:ext>
            </a:extLst>
          </p:cNvPr>
          <p:cNvSpPr/>
          <p:nvPr/>
        </p:nvSpPr>
        <p:spPr>
          <a:xfrm>
            <a:off x="1767839" y="1510962"/>
            <a:ext cx="9372600" cy="584775"/>
          </a:xfrm>
          <a:prstGeom prst="rect">
            <a:avLst/>
          </a:prstGeom>
        </p:spPr>
        <p:txBody>
          <a:bodyPr wrap="square">
            <a:spAutoFit/>
          </a:bodyPr>
          <a:lstStyle/>
          <a:p>
            <a:pPr algn="ctr">
              <a:defRPr sz="1400" b="0" i="0" u="none" strike="noStrike" kern="1200" spc="0" baseline="0">
                <a:solidFill>
                  <a:sysClr val="windowText" lastClr="000000">
                    <a:lumMod val="65000"/>
                    <a:lumOff val="35000"/>
                  </a:sysClr>
                </a:solidFill>
                <a:latin typeface="+mn-lt"/>
                <a:ea typeface="+mn-ea"/>
                <a:cs typeface="+mn-cs"/>
              </a:defRPr>
            </a:pPr>
            <a:r>
              <a:rPr lang="en-US" sz="1600" i="1" dirty="0">
                <a:ln w="0"/>
                <a:solidFill>
                  <a:sysClr val="windowText" lastClr="000000"/>
                </a:solidFill>
                <a:effectLst>
                  <a:outerShdw blurRad="38100" dist="19050" dir="2700000" algn="tl" rotWithShape="0">
                    <a:schemeClr val="dk1">
                      <a:alpha val="40000"/>
                    </a:schemeClr>
                  </a:outerShdw>
                </a:effectLst>
                <a:latin typeface="Arial" panose="020B0604020202020204" pitchFamily="34" charset="0"/>
                <a:ea typeface="Verdana" panose="020B0604030504040204" pitchFamily="34" charset="0"/>
                <a:cs typeface="Arial" panose="020B0604020202020204" pitchFamily="34" charset="0"/>
              </a:rPr>
              <a:t>Proportion of patients with CD4 count &lt;50 cells/µL by previous ART exposure, eligibility, and previous CD4 count testing, by year</a:t>
            </a:r>
          </a:p>
        </p:txBody>
      </p:sp>
      <p:graphicFrame>
        <p:nvGraphicFramePr>
          <p:cNvPr id="10" name="Chart 9">
            <a:extLst>
              <a:ext uri="{FF2B5EF4-FFF2-40B4-BE49-F238E27FC236}">
                <a16:creationId xmlns:a16="http://schemas.microsoft.com/office/drawing/2014/main" id="{83171BDB-0632-4ACB-BC3D-D6CA9C22BDA7}"/>
              </a:ext>
            </a:extLst>
          </p:cNvPr>
          <p:cNvGraphicFramePr>
            <a:graphicFrameLocks/>
          </p:cNvGraphicFramePr>
          <p:nvPr>
            <p:extLst>
              <p:ext uri="{D42A27DB-BD31-4B8C-83A1-F6EECF244321}">
                <p14:modId xmlns:p14="http://schemas.microsoft.com/office/powerpoint/2010/main" val="2612738692"/>
              </p:ext>
            </p:extLst>
          </p:nvPr>
        </p:nvGraphicFramePr>
        <p:xfrm>
          <a:off x="1772919" y="2095737"/>
          <a:ext cx="9372600" cy="4670169"/>
        </p:xfrm>
        <a:graphic>
          <a:graphicData uri="http://schemas.openxmlformats.org/drawingml/2006/chart">
            <c:chart xmlns:c="http://schemas.openxmlformats.org/drawingml/2006/chart" xmlns:r="http://schemas.openxmlformats.org/officeDocument/2006/relationships" r:id="rId3"/>
          </a:graphicData>
        </a:graphic>
      </p:graphicFrame>
      <p:pic>
        <p:nvPicPr>
          <p:cNvPr id="11" name="Graphic 10" descr="Medicine">
            <a:extLst>
              <a:ext uri="{FF2B5EF4-FFF2-40B4-BE49-F238E27FC236}">
                <a16:creationId xmlns:a16="http://schemas.microsoft.com/office/drawing/2014/main" id="{E7F81281-F58F-46EC-A99F-478211FDF1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5720" y="655320"/>
            <a:ext cx="640080" cy="640080"/>
          </a:xfrm>
          <a:prstGeom prst="rect">
            <a:avLst/>
          </a:prstGeom>
        </p:spPr>
      </p:pic>
      <p:sp>
        <p:nvSpPr>
          <p:cNvPr id="6" name="Oval 5"/>
          <p:cNvSpPr/>
          <p:nvPr/>
        </p:nvSpPr>
        <p:spPr>
          <a:xfrm>
            <a:off x="7321804" y="2156329"/>
            <a:ext cx="914399" cy="2415671"/>
          </a:xfrm>
          <a:prstGeom prst="ellipse">
            <a:avLst/>
          </a:prstGeom>
          <a:noFill/>
          <a:ln w="635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4EDC2C6-F104-428F-81DB-2AB4B805F459}"/>
              </a:ext>
            </a:extLst>
          </p:cNvPr>
          <p:cNvSpPr/>
          <p:nvPr/>
        </p:nvSpPr>
        <p:spPr>
          <a:xfrm>
            <a:off x="8380025" y="3794262"/>
            <a:ext cx="2790236" cy="1387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94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chart seriesIdx="1" categoryIdx="-4" bldStep="series"/>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graphicEl>
                                              <a:chart seriesIdx="2"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graphicEl>
                                              <a:chart seriesIdx="3" categoryIdx="-4" bldStep="series"/>
                                            </p:graphicEl>
                                          </p:spTgt>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
        </p:bldSub>
      </p:bldGraphic>
      <p:bldP spid="6"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9075BF-5322-4C2E-A157-19D731ACB0FD}"/>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50C195-0E71-47F3-823F-59E8AA08B070}"/>
              </a:ext>
            </a:extLst>
          </p:cNvPr>
          <p:cNvSpPr>
            <a:spLocks noGrp="1"/>
          </p:cNvSpPr>
          <p:nvPr>
            <p:ph type="title"/>
          </p:nvPr>
        </p:nvSpPr>
        <p:spPr>
          <a:xfrm>
            <a:off x="738315" y="228600"/>
            <a:ext cx="11431648" cy="990600"/>
          </a:xfrm>
        </p:spPr>
        <p:txBody>
          <a:bodyPr/>
          <a:lstStyle/>
          <a:p>
            <a:r>
              <a:rPr lang="en-US" sz="4400" dirty="0"/>
              <a:t>Welcome Service in Khayelitsha, South Africa</a:t>
            </a:r>
          </a:p>
        </p:txBody>
      </p:sp>
      <p:pic>
        <p:nvPicPr>
          <p:cNvPr id="5" name="Picture 3" descr="D:\Users\msfuser\WELCOME SERVICE\Social Media\Campaign 1 Q3 2018\Edited ads\Clinic_new_Ane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950720"/>
            <a:ext cx="5395781" cy="399287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8535" y="6488668"/>
            <a:ext cx="3733800" cy="369332"/>
          </a:xfrm>
          <a:prstGeom prst="rect">
            <a:avLst/>
          </a:prstGeom>
          <a:noFill/>
        </p:spPr>
        <p:txBody>
          <a:bodyPr wrap="square" rtlCol="0">
            <a:spAutoFit/>
          </a:bodyPr>
          <a:lstStyle/>
          <a:p>
            <a:r>
              <a:rPr lang="en-US" dirty="0"/>
              <a:t>Keane, IAS consultation, 2019</a:t>
            </a:r>
          </a:p>
        </p:txBody>
      </p:sp>
      <p:pic>
        <p:nvPicPr>
          <p:cNvPr id="9" name="Picture 4" descr="D:\Users\msfuser\WELCOME SERVICE\Social Media\Campaign 1 Q3 2018\Edited ads\Counsellor_new.jpg">
            <a:extLst>
              <a:ext uri="{FF2B5EF4-FFF2-40B4-BE49-F238E27FC236}">
                <a16:creationId xmlns:a16="http://schemas.microsoft.com/office/drawing/2014/main" id="{7B0EB6D0-4A61-4E48-A8B2-8E07E0DBA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1950720"/>
            <a:ext cx="5395783" cy="399287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Graphic 6" descr="Medicine">
            <a:extLst>
              <a:ext uri="{FF2B5EF4-FFF2-40B4-BE49-F238E27FC236}">
                <a16:creationId xmlns:a16="http://schemas.microsoft.com/office/drawing/2014/main" id="{38CB7678-55D5-492C-BE60-5887FBEB85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5720" y="655320"/>
            <a:ext cx="640080" cy="640080"/>
          </a:xfrm>
          <a:prstGeom prst="rect">
            <a:avLst/>
          </a:prstGeom>
        </p:spPr>
      </p:pic>
    </p:spTree>
    <p:extLst>
      <p:ext uri="{BB962C8B-B14F-4D97-AF65-F5344CB8AC3E}">
        <p14:creationId xmlns:p14="http://schemas.microsoft.com/office/powerpoint/2010/main" val="3097383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683DE8C-7695-4753-B421-876CF0B8A3E8}"/>
              </a:ext>
            </a:extLst>
          </p:cNvPr>
          <p:cNvSpPr/>
          <p:nvPr/>
        </p:nvSpPr>
        <p:spPr>
          <a:xfrm>
            <a:off x="1499183" y="4983832"/>
            <a:ext cx="978408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624EECAE-5DC7-4BAB-8641-C14BEBC725E5}"/>
              </a:ext>
            </a:extLst>
          </p:cNvPr>
          <p:cNvSpPr/>
          <p:nvPr/>
        </p:nvSpPr>
        <p:spPr>
          <a:xfrm>
            <a:off x="2485137" y="5030570"/>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869704AA-D783-4DCA-AFDA-C8F82CA87501}"/>
              </a:ext>
            </a:extLst>
          </p:cNvPr>
          <p:cNvSpPr/>
          <p:nvPr/>
        </p:nvSpPr>
        <p:spPr>
          <a:xfrm>
            <a:off x="2485137" y="2979273"/>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40" name="Rectangle: Rounded Corners 39">
            <a:extLst>
              <a:ext uri="{FF2B5EF4-FFF2-40B4-BE49-F238E27FC236}">
                <a16:creationId xmlns:a16="http://schemas.microsoft.com/office/drawing/2014/main" id="{F6489A0B-2BA7-4CA9-A21B-4CD4E6921E9A}"/>
              </a:ext>
            </a:extLst>
          </p:cNvPr>
          <p:cNvSpPr/>
          <p:nvPr/>
        </p:nvSpPr>
        <p:spPr>
          <a:xfrm>
            <a:off x="2485137" y="4033050"/>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41" name="Rectangle: Rounded Corners 40">
            <a:extLst>
              <a:ext uri="{FF2B5EF4-FFF2-40B4-BE49-F238E27FC236}">
                <a16:creationId xmlns:a16="http://schemas.microsoft.com/office/drawing/2014/main" id="{28497F0E-26E6-4F99-B3CF-F70F4A926850}"/>
              </a:ext>
            </a:extLst>
          </p:cNvPr>
          <p:cNvSpPr/>
          <p:nvPr/>
        </p:nvSpPr>
        <p:spPr>
          <a:xfrm>
            <a:off x="2485137" y="1895588"/>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46" name="Rectangle: Rounded Corners 45">
            <a:extLst>
              <a:ext uri="{FF2B5EF4-FFF2-40B4-BE49-F238E27FC236}">
                <a16:creationId xmlns:a16="http://schemas.microsoft.com/office/drawing/2014/main" id="{0AEDB0C9-B840-4009-B361-B8A2267C0854}"/>
              </a:ext>
            </a:extLst>
          </p:cNvPr>
          <p:cNvSpPr/>
          <p:nvPr/>
        </p:nvSpPr>
        <p:spPr>
          <a:xfrm>
            <a:off x="2485137" y="882249"/>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48" name="Content Placeholder 2">
            <a:extLst>
              <a:ext uri="{FF2B5EF4-FFF2-40B4-BE49-F238E27FC236}">
                <a16:creationId xmlns:a16="http://schemas.microsoft.com/office/drawing/2014/main" id="{4C38F293-6152-47D0-BE5E-532833CFA8C3}"/>
              </a:ext>
            </a:extLst>
          </p:cNvPr>
          <p:cNvSpPr txBox="1">
            <a:spLocks/>
          </p:cNvSpPr>
          <p:nvPr/>
        </p:nvSpPr>
        <p:spPr>
          <a:xfrm>
            <a:off x="2641625" y="5248016"/>
            <a:ext cx="8635975" cy="38603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prstClr val="black"/>
                </a:solidFill>
                <a:latin typeface="Verdana" panose="020B0604030504040204" pitchFamily="34" charset="0"/>
                <a:ea typeface="Verdana" panose="020B0604030504040204" pitchFamily="34" charset="0"/>
              </a:rPr>
              <a:t>Conclusions and what’s next</a:t>
            </a:r>
          </a:p>
        </p:txBody>
      </p:sp>
      <p:sp>
        <p:nvSpPr>
          <p:cNvPr id="15" name="Rectangle: Rounded Corners 14">
            <a:extLst>
              <a:ext uri="{FF2B5EF4-FFF2-40B4-BE49-F238E27FC236}">
                <a16:creationId xmlns:a16="http://schemas.microsoft.com/office/drawing/2014/main" id="{8994CE76-BFC1-4463-ABB2-E3F5ADB86A15}"/>
              </a:ext>
            </a:extLst>
          </p:cNvPr>
          <p:cNvSpPr/>
          <p:nvPr/>
        </p:nvSpPr>
        <p:spPr>
          <a:xfrm>
            <a:off x="1548504" y="5030570"/>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6" name="Rectangle: Rounded Corners 15">
            <a:extLst>
              <a:ext uri="{FF2B5EF4-FFF2-40B4-BE49-F238E27FC236}">
                <a16:creationId xmlns:a16="http://schemas.microsoft.com/office/drawing/2014/main" id="{A5345915-E8F3-4364-9F6C-332E0064B06E}"/>
              </a:ext>
            </a:extLst>
          </p:cNvPr>
          <p:cNvSpPr/>
          <p:nvPr/>
        </p:nvSpPr>
        <p:spPr>
          <a:xfrm>
            <a:off x="1548504" y="2839447"/>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7" name="Rectangle: Rounded Corners 16">
            <a:extLst>
              <a:ext uri="{FF2B5EF4-FFF2-40B4-BE49-F238E27FC236}">
                <a16:creationId xmlns:a16="http://schemas.microsoft.com/office/drawing/2014/main" id="{7BE74497-521C-40BC-9A94-6C2312058E44}"/>
              </a:ext>
            </a:extLst>
          </p:cNvPr>
          <p:cNvSpPr/>
          <p:nvPr/>
        </p:nvSpPr>
        <p:spPr>
          <a:xfrm>
            <a:off x="1548504" y="3893224"/>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F6882098-2763-4771-82B2-619107D07A12}"/>
              </a:ext>
            </a:extLst>
          </p:cNvPr>
          <p:cNvSpPr/>
          <p:nvPr/>
        </p:nvSpPr>
        <p:spPr>
          <a:xfrm>
            <a:off x="1548504" y="1755762"/>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pic>
        <p:nvPicPr>
          <p:cNvPr id="19" name="Graphic 18" descr="Forbidden">
            <a:extLst>
              <a:ext uri="{FF2B5EF4-FFF2-40B4-BE49-F238E27FC236}">
                <a16:creationId xmlns:a16="http://schemas.microsoft.com/office/drawing/2014/main" id="{57B066FC-8DAF-4994-8B27-45C5A536DC9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580022" y="1787280"/>
            <a:ext cx="757890" cy="757889"/>
          </a:xfrm>
          <a:prstGeom prst="rect">
            <a:avLst/>
          </a:prstGeom>
        </p:spPr>
      </p:pic>
      <p:pic>
        <p:nvPicPr>
          <p:cNvPr id="20" name="Graphic 19" descr="Medicine">
            <a:extLst>
              <a:ext uri="{FF2B5EF4-FFF2-40B4-BE49-F238E27FC236}">
                <a16:creationId xmlns:a16="http://schemas.microsoft.com/office/drawing/2014/main" id="{8686C55D-5A05-4070-9EB7-B4E3A1B981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581108" y="3958432"/>
            <a:ext cx="755716" cy="755716"/>
          </a:xfrm>
          <a:prstGeom prst="rect">
            <a:avLst/>
          </a:prstGeom>
        </p:spPr>
      </p:pic>
      <p:pic>
        <p:nvPicPr>
          <p:cNvPr id="21" name="Graphic 20" descr="Thought bubble">
            <a:extLst>
              <a:ext uri="{FF2B5EF4-FFF2-40B4-BE49-F238E27FC236}">
                <a16:creationId xmlns:a16="http://schemas.microsoft.com/office/drawing/2014/main" id="{B28922FA-5397-45C7-BD64-1ECD484C126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581108" y="5063174"/>
            <a:ext cx="755716" cy="755716"/>
          </a:xfrm>
          <a:prstGeom prst="rect">
            <a:avLst/>
          </a:prstGeom>
        </p:spPr>
      </p:pic>
      <p:pic>
        <p:nvPicPr>
          <p:cNvPr id="22" name="Graphic 21" descr="Test tubes">
            <a:extLst>
              <a:ext uri="{FF2B5EF4-FFF2-40B4-BE49-F238E27FC236}">
                <a16:creationId xmlns:a16="http://schemas.microsoft.com/office/drawing/2014/main" id="{F8E7F87C-3FF3-452F-83EA-8444CAE4BFD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581108" y="2894445"/>
            <a:ext cx="755716" cy="755716"/>
          </a:xfrm>
          <a:prstGeom prst="rect">
            <a:avLst/>
          </a:prstGeom>
        </p:spPr>
      </p:pic>
      <p:sp>
        <p:nvSpPr>
          <p:cNvPr id="23" name="Rectangle: Rounded Corners 22">
            <a:extLst>
              <a:ext uri="{FF2B5EF4-FFF2-40B4-BE49-F238E27FC236}">
                <a16:creationId xmlns:a16="http://schemas.microsoft.com/office/drawing/2014/main" id="{A40AB13F-E97B-41E2-B5E1-A3CF693AB9AF}"/>
              </a:ext>
            </a:extLst>
          </p:cNvPr>
          <p:cNvSpPr/>
          <p:nvPr/>
        </p:nvSpPr>
        <p:spPr>
          <a:xfrm>
            <a:off x="1548504" y="742423"/>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pic>
        <p:nvPicPr>
          <p:cNvPr id="24" name="Graphic 23" descr="Business Growth">
            <a:extLst>
              <a:ext uri="{FF2B5EF4-FFF2-40B4-BE49-F238E27FC236}">
                <a16:creationId xmlns:a16="http://schemas.microsoft.com/office/drawing/2014/main" id="{B40C7B24-3C11-4FB4-8850-8C3590A13DB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580022" y="774575"/>
            <a:ext cx="757890" cy="757889"/>
          </a:xfrm>
          <a:prstGeom prst="rect">
            <a:avLst/>
          </a:prstGeom>
        </p:spPr>
      </p:pic>
    </p:spTree>
    <p:extLst>
      <p:ext uri="{BB962C8B-B14F-4D97-AF65-F5344CB8AC3E}">
        <p14:creationId xmlns:p14="http://schemas.microsoft.com/office/powerpoint/2010/main" val="1296820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5FA6CB-1808-497F-9EF3-064A89B8A8E6}"/>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3EAB20-E36F-4760-876C-16AC731165B4}"/>
              </a:ext>
            </a:extLst>
          </p:cNvPr>
          <p:cNvSpPr>
            <a:spLocks noGrp="1"/>
          </p:cNvSpPr>
          <p:nvPr>
            <p:ph type="title"/>
          </p:nvPr>
        </p:nvSpPr>
        <p:spPr>
          <a:xfrm>
            <a:off x="762000" y="480060"/>
            <a:ext cx="8153400" cy="990600"/>
          </a:xfrm>
        </p:spPr>
        <p:txBody>
          <a:bodyPr/>
          <a:lstStyle/>
          <a:p>
            <a:r>
              <a:rPr lang="en-US" sz="4800" dirty="0"/>
              <a:t>Conclusions</a:t>
            </a:r>
          </a:p>
        </p:txBody>
      </p:sp>
      <p:sp>
        <p:nvSpPr>
          <p:cNvPr id="3" name="Content Placeholder 2">
            <a:extLst>
              <a:ext uri="{FF2B5EF4-FFF2-40B4-BE49-F238E27FC236}">
                <a16:creationId xmlns:a16="http://schemas.microsoft.com/office/drawing/2014/main" id="{3FDE30F8-E9A7-4B95-8CFE-99A1F143FF3B}"/>
              </a:ext>
            </a:extLst>
          </p:cNvPr>
          <p:cNvSpPr>
            <a:spLocks noGrp="1"/>
          </p:cNvSpPr>
          <p:nvPr>
            <p:ph sz="quarter" idx="1"/>
          </p:nvPr>
        </p:nvSpPr>
        <p:spPr>
          <a:xfrm>
            <a:off x="990600" y="1752600"/>
            <a:ext cx="10287000" cy="4724400"/>
          </a:xfrm>
        </p:spPr>
        <p:txBody>
          <a:bodyPr/>
          <a:lstStyle/>
          <a:p>
            <a:r>
              <a:rPr lang="en-US" sz="3200" dirty="0"/>
              <a:t>Actively pursue hard to reach populations to get to 90-90-90 </a:t>
            </a:r>
          </a:p>
          <a:p>
            <a:r>
              <a:rPr lang="en-US" sz="3200" dirty="0"/>
              <a:t>Test people “where they are”</a:t>
            </a:r>
          </a:p>
          <a:p>
            <a:pPr lvl="1"/>
            <a:r>
              <a:rPr lang="en-US" sz="2800" dirty="0"/>
              <a:t> Home, mobile, HIV self testing, social media</a:t>
            </a:r>
            <a:endParaRPr lang="en-US" sz="2800" dirty="0">
              <a:solidFill>
                <a:srgbClr val="FF0000"/>
              </a:solidFill>
            </a:endParaRPr>
          </a:p>
          <a:p>
            <a:r>
              <a:rPr lang="en-US" sz="3200" dirty="0"/>
              <a:t>Provide choices for linkage to care</a:t>
            </a:r>
          </a:p>
          <a:p>
            <a:pPr lvl="1"/>
            <a:r>
              <a:rPr lang="en-US" sz="2800" dirty="0"/>
              <a:t>Facilities, home, school, community sites</a:t>
            </a:r>
          </a:p>
          <a:p>
            <a:pPr lvl="1"/>
            <a:r>
              <a:rPr lang="en-US" sz="2800" dirty="0"/>
              <a:t>Integrated with other health services</a:t>
            </a:r>
          </a:p>
          <a:p>
            <a:r>
              <a:rPr lang="en-US" sz="3200" dirty="0"/>
              <a:t>Welcome back those previously in care</a:t>
            </a:r>
          </a:p>
          <a:p>
            <a:endParaRPr lang="en-US" sz="3200" dirty="0"/>
          </a:p>
        </p:txBody>
      </p:sp>
      <p:pic>
        <p:nvPicPr>
          <p:cNvPr id="4" name="Graphic 3" descr="Thought bubble">
            <a:extLst>
              <a:ext uri="{FF2B5EF4-FFF2-40B4-BE49-F238E27FC236}">
                <a16:creationId xmlns:a16="http://schemas.microsoft.com/office/drawing/2014/main" id="{C6029A39-67C9-4992-9061-B6B1BBB399F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655320"/>
            <a:ext cx="640080" cy="640080"/>
          </a:xfrm>
          <a:prstGeom prst="rect">
            <a:avLst/>
          </a:prstGeom>
        </p:spPr>
      </p:pic>
    </p:spTree>
    <p:extLst>
      <p:ext uri="{BB962C8B-B14F-4D97-AF65-F5344CB8AC3E}">
        <p14:creationId xmlns:p14="http://schemas.microsoft.com/office/powerpoint/2010/main" val="2500706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BB062B-A96A-4DAA-AF7A-262041BFEF3C}"/>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8372" y="457200"/>
            <a:ext cx="8153400" cy="990600"/>
          </a:xfrm>
        </p:spPr>
        <p:txBody>
          <a:bodyPr/>
          <a:lstStyle/>
          <a:p>
            <a:r>
              <a:rPr lang="en-US" sz="4800" dirty="0"/>
              <a:t>Closing thought	</a:t>
            </a:r>
          </a:p>
        </p:txBody>
      </p:sp>
      <p:sp>
        <p:nvSpPr>
          <p:cNvPr id="3" name="Content Placeholder 2"/>
          <p:cNvSpPr>
            <a:spLocks noGrp="1"/>
          </p:cNvSpPr>
          <p:nvPr>
            <p:ph sz="quarter" idx="1"/>
          </p:nvPr>
        </p:nvSpPr>
        <p:spPr>
          <a:xfrm>
            <a:off x="1447800" y="1676400"/>
            <a:ext cx="9753600" cy="5029200"/>
          </a:xfrm>
        </p:spPr>
        <p:txBody>
          <a:bodyPr/>
          <a:lstStyle/>
          <a:p>
            <a:pPr marL="0" indent="0">
              <a:buNone/>
            </a:pPr>
            <a:r>
              <a:rPr lang="en-US" sz="3600" dirty="0">
                <a:latin typeface="Arial" panose="020B0604020202020204" pitchFamily="34" charset="0"/>
                <a:cs typeface="Arial" panose="020B0604020202020204" pitchFamily="34" charset="0"/>
              </a:rPr>
              <a:t>No one should be diagnosed late or die of HIV in the setting of rapid HIV testing and well-tolerated, widely available ART. </a:t>
            </a:r>
          </a:p>
          <a:p>
            <a:pPr marL="0" indent="0">
              <a:buNone/>
            </a:pPr>
            <a:endParaRPr lang="en-US" sz="3600" dirty="0">
              <a:latin typeface="Arial" panose="020B0604020202020204" pitchFamily="34" charset="0"/>
              <a:cs typeface="Arial" panose="020B0604020202020204" pitchFamily="34" charset="0"/>
            </a:endParaRPr>
          </a:p>
          <a:p>
            <a:pPr marL="0" indent="0">
              <a:buNone/>
            </a:pPr>
            <a:r>
              <a:rPr lang="en-US" sz="3600" dirty="0">
                <a:latin typeface="Arial" panose="020B0604020202020204" pitchFamily="34" charset="0"/>
                <a:cs typeface="Arial" panose="020B0604020202020204" pitchFamily="34" charset="0"/>
              </a:rPr>
              <a:t>We need to redouble our efforts to close the gaps in HIV care. </a:t>
            </a:r>
          </a:p>
        </p:txBody>
      </p:sp>
      <p:pic>
        <p:nvPicPr>
          <p:cNvPr id="4" name="Graphic 3" descr="Thought bubble">
            <a:extLst>
              <a:ext uri="{FF2B5EF4-FFF2-40B4-BE49-F238E27FC236}">
                <a16:creationId xmlns:a16="http://schemas.microsoft.com/office/drawing/2014/main" id="{EF14541E-B58A-4EB6-B3A1-0F7FAD43B1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6200" y="685800"/>
            <a:ext cx="640080" cy="640080"/>
          </a:xfrm>
          <a:prstGeom prst="rect">
            <a:avLst/>
          </a:prstGeom>
        </p:spPr>
      </p:pic>
    </p:spTree>
    <p:extLst>
      <p:ext uri="{BB962C8B-B14F-4D97-AF65-F5344CB8AC3E}">
        <p14:creationId xmlns:p14="http://schemas.microsoft.com/office/powerpoint/2010/main" val="1719989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7A26353-CD0B-4BFF-B110-883160343D4C}"/>
              </a:ext>
            </a:extLst>
          </p:cNvPr>
          <p:cNvSpPr>
            <a:spLocks/>
          </p:cNvSpPr>
          <p:nvPr/>
        </p:nvSpPr>
        <p:spPr>
          <a:xfrm>
            <a:off x="4108" y="-1"/>
            <a:ext cx="12187892" cy="1379449"/>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28600"/>
            <a:ext cx="11459464" cy="990600"/>
          </a:xfrm>
        </p:spPr>
        <p:txBody>
          <a:bodyPr/>
          <a:lstStyle/>
          <a:p>
            <a:r>
              <a:rPr lang="en-US" sz="5400" dirty="0"/>
              <a:t>Thank you!</a:t>
            </a:r>
          </a:p>
        </p:txBody>
      </p:sp>
      <p:sp>
        <p:nvSpPr>
          <p:cNvPr id="4" name="Content Placeholder 3"/>
          <p:cNvSpPr>
            <a:spLocks noGrp="1"/>
          </p:cNvSpPr>
          <p:nvPr>
            <p:ph sz="quarter" idx="1"/>
          </p:nvPr>
        </p:nvSpPr>
        <p:spPr>
          <a:xfrm>
            <a:off x="228600" y="1521888"/>
            <a:ext cx="6478589" cy="2500040"/>
          </a:xfrm>
        </p:spPr>
        <p:txBody>
          <a:bodyPr numCol="1">
            <a:noAutofit/>
          </a:bodyPr>
          <a:lstStyle/>
          <a:p>
            <a:pPr marL="0" indent="0">
              <a:spcBef>
                <a:spcPts val="0"/>
              </a:spcBef>
              <a:buNone/>
            </a:pPr>
            <a:r>
              <a:rPr lang="en-US" sz="2400" b="1" dirty="0">
                <a:latin typeface="Arial" panose="020B0604020202020204" pitchFamily="34" charset="0"/>
                <a:ea typeface="Verdana" panose="020B0604030504040204" pitchFamily="34" charset="0"/>
                <a:cs typeface="Arial" panose="020B0604020202020204" pitchFamily="34" charset="0"/>
              </a:rPr>
              <a:t>United States Collaborators</a:t>
            </a:r>
          </a:p>
          <a:p>
            <a:pPr marL="0" indent="0">
              <a:spcBef>
                <a:spcPts val="0"/>
              </a:spcBef>
              <a:buNone/>
            </a:pPr>
            <a:r>
              <a:rPr lang="en-US" sz="2400" dirty="0">
                <a:latin typeface="Arial" panose="020B0604020202020204" pitchFamily="34" charset="0"/>
                <a:ea typeface="Verdana" panose="020B0604030504040204" pitchFamily="34" charset="0"/>
                <a:cs typeface="Arial" panose="020B0604020202020204" pitchFamily="34" charset="0"/>
              </a:rPr>
              <a:t>Kenneth Freedberg</a:t>
            </a:r>
          </a:p>
          <a:p>
            <a:pPr marL="0" indent="0">
              <a:spcBef>
                <a:spcPts val="0"/>
              </a:spcBef>
              <a:buNone/>
            </a:pPr>
            <a:r>
              <a:rPr lang="en-US" sz="2400" dirty="0">
                <a:latin typeface="Arial" panose="020B0604020202020204" pitchFamily="34" charset="0"/>
                <a:ea typeface="Verdana" panose="020B0604030504040204" pitchFamily="34" charset="0"/>
                <a:cs typeface="Arial" panose="020B0604020202020204" pitchFamily="34" charset="0"/>
              </a:rPr>
              <a:t>Rochelle Walensky</a:t>
            </a:r>
          </a:p>
          <a:p>
            <a:pPr marL="0" indent="0">
              <a:spcBef>
                <a:spcPts val="0"/>
              </a:spcBef>
              <a:buNone/>
            </a:pPr>
            <a:r>
              <a:rPr lang="en-US" sz="2400" dirty="0">
                <a:latin typeface="Arial" panose="020B0604020202020204" pitchFamily="34" charset="0"/>
                <a:ea typeface="Verdana" panose="020B0604030504040204" pitchFamily="34" charset="0"/>
                <a:cs typeface="Arial" panose="020B0604020202020204" pitchFamily="34" charset="0"/>
              </a:rPr>
              <a:t>Robert Parker</a:t>
            </a:r>
          </a:p>
          <a:p>
            <a:pPr marL="0" indent="0">
              <a:spcBef>
                <a:spcPts val="0"/>
              </a:spcBef>
              <a:buNone/>
            </a:pPr>
            <a:r>
              <a:rPr lang="en-US" sz="2400" dirty="0">
                <a:latin typeface="Arial" panose="020B0604020202020204" pitchFamily="34" charset="0"/>
                <a:ea typeface="Verdana" panose="020B0604030504040204" pitchFamily="34" charset="0"/>
                <a:cs typeface="Arial" panose="020B0604020202020204" pitchFamily="34" charset="0"/>
              </a:rPr>
              <a:t>Elena </a:t>
            </a:r>
            <a:r>
              <a:rPr lang="en-US" sz="2400" dirty="0" err="1">
                <a:latin typeface="Arial" panose="020B0604020202020204" pitchFamily="34" charset="0"/>
                <a:ea typeface="Verdana" panose="020B0604030504040204" pitchFamily="34" charset="0"/>
                <a:cs typeface="Arial" panose="020B0604020202020204" pitchFamily="34" charset="0"/>
              </a:rPr>
              <a:t>Losina</a:t>
            </a:r>
            <a:endParaRPr lang="en-US" sz="2400" dirty="0">
              <a:latin typeface="Arial" panose="020B0604020202020204" pitchFamily="34" charset="0"/>
              <a:ea typeface="Verdana" panose="020B0604030504040204" pitchFamily="34" charset="0"/>
              <a:cs typeface="Arial" panose="020B0604020202020204" pitchFamily="34" charset="0"/>
            </a:endParaRPr>
          </a:p>
          <a:p>
            <a:pPr marL="0" indent="0">
              <a:spcBef>
                <a:spcPts val="0"/>
              </a:spcBef>
              <a:buNone/>
            </a:pPr>
            <a:r>
              <a:rPr lang="en-US" sz="2400" dirty="0">
                <a:latin typeface="Arial" panose="020B0604020202020204" pitchFamily="34" charset="0"/>
                <a:ea typeface="Verdana" panose="020B0604030504040204" pitchFamily="34" charset="0"/>
                <a:cs typeface="Arial" panose="020B0604020202020204" pitchFamily="34" charset="0"/>
              </a:rPr>
              <a:t>Laura Bogart</a:t>
            </a:r>
          </a:p>
          <a:p>
            <a:pPr marL="0" indent="0">
              <a:spcBef>
                <a:spcPts val="0"/>
              </a:spcBef>
              <a:buNone/>
            </a:pPr>
            <a:r>
              <a:rPr lang="en-US" sz="2400" dirty="0">
                <a:latin typeface="Arial" panose="020B0604020202020204" pitchFamily="34" charset="0"/>
                <a:ea typeface="Verdana" panose="020B0604030504040204" pitchFamily="34" charset="0"/>
                <a:cs typeface="Arial" panose="020B0604020202020204" pitchFamily="34" charset="0"/>
              </a:rPr>
              <a:t>Bridget Bunda</a:t>
            </a:r>
          </a:p>
        </p:txBody>
      </p:sp>
      <p:sp>
        <p:nvSpPr>
          <p:cNvPr id="5" name="Content Placeholder 4"/>
          <p:cNvSpPr>
            <a:spLocks noGrp="1"/>
          </p:cNvSpPr>
          <p:nvPr>
            <p:ph sz="quarter" idx="4294967295"/>
          </p:nvPr>
        </p:nvSpPr>
        <p:spPr>
          <a:xfrm>
            <a:off x="6836681" y="1556690"/>
            <a:ext cx="3544887" cy="1878012"/>
          </a:xfrm>
        </p:spPr>
        <p:txBody>
          <a:bodyPr/>
          <a:lstStyle/>
          <a:p>
            <a:pPr marL="0" indent="0">
              <a:spcBef>
                <a:spcPts val="0"/>
              </a:spcBef>
              <a:buNone/>
            </a:pPr>
            <a:r>
              <a:rPr lang="en-US" sz="2400" b="1" dirty="0">
                <a:latin typeface="Arial" panose="020B0604020202020204" pitchFamily="34" charset="0"/>
                <a:ea typeface="Verdana" panose="020B0604030504040204" pitchFamily="34" charset="0"/>
                <a:cs typeface="Arial" panose="020B0604020202020204" pitchFamily="34" charset="0"/>
              </a:rPr>
              <a:t>IAS</a:t>
            </a:r>
          </a:p>
          <a:p>
            <a:pPr marL="0" indent="0">
              <a:spcBef>
                <a:spcPts val="0"/>
              </a:spcBef>
              <a:buNone/>
            </a:pPr>
            <a:r>
              <a:rPr lang="en-US" sz="2400" dirty="0">
                <a:latin typeface="Arial" panose="020B0604020202020204" pitchFamily="34" charset="0"/>
                <a:ea typeface="Verdana" panose="020B0604030504040204" pitchFamily="34" charset="0"/>
                <a:cs typeface="Arial" panose="020B0604020202020204" pitchFamily="34" charset="0"/>
              </a:rPr>
              <a:t>Carlos del Rio</a:t>
            </a:r>
          </a:p>
          <a:p>
            <a:pPr marL="0" indent="0">
              <a:spcBef>
                <a:spcPts val="0"/>
              </a:spcBef>
              <a:buNone/>
            </a:pPr>
            <a:r>
              <a:rPr lang="en-US" sz="2400" dirty="0">
                <a:latin typeface="Arial" panose="020B0604020202020204" pitchFamily="34" charset="0"/>
                <a:ea typeface="Verdana" panose="020B0604030504040204" pitchFamily="34" charset="0"/>
                <a:cs typeface="Arial" panose="020B0604020202020204" pitchFamily="34" charset="0"/>
              </a:rPr>
              <a:t>Anna Grimsrud</a:t>
            </a:r>
          </a:p>
          <a:p>
            <a:pPr marL="0" indent="0">
              <a:buNone/>
            </a:pPr>
            <a:endParaRPr lang="en-US" sz="2400" dirty="0">
              <a:latin typeface="Arial" panose="020B0604020202020204" pitchFamily="34" charset="0"/>
              <a:ea typeface="Verdana" panose="020B060403050404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3B80082-1390-40BC-A8C6-5EA8DFB70AA4}"/>
              </a:ext>
            </a:extLst>
          </p:cNvPr>
          <p:cNvSpPr/>
          <p:nvPr/>
        </p:nvSpPr>
        <p:spPr>
          <a:xfrm>
            <a:off x="6836681" y="3072348"/>
            <a:ext cx="3917387" cy="3785652"/>
          </a:xfrm>
          <a:prstGeom prst="rect">
            <a:avLst/>
          </a:prstGeom>
        </p:spPr>
        <p:txBody>
          <a:bodyPr wrap="square" numCol="1">
            <a:spAutoFit/>
          </a:bodyPr>
          <a:lstStyle/>
          <a:p>
            <a:r>
              <a:rPr lang="en-US" sz="2400" b="1" dirty="0">
                <a:latin typeface="Arial" panose="020B0604020202020204" pitchFamily="34" charset="0"/>
                <a:ea typeface="Verdana" panose="020B0604030504040204" pitchFamily="34" charset="0"/>
                <a:cs typeface="Arial" panose="020B0604020202020204" pitchFamily="34" charset="0"/>
              </a:rPr>
              <a:t>Funders</a:t>
            </a:r>
          </a:p>
          <a:p>
            <a:r>
              <a:rPr lang="en-US" sz="2400" dirty="0">
                <a:latin typeface="Arial" panose="020B0604020202020204" pitchFamily="34" charset="0"/>
                <a:ea typeface="Verdana" panose="020B0604030504040204" pitchFamily="34" charset="0"/>
                <a:cs typeface="Arial" panose="020B0604020202020204" pitchFamily="34" charset="0"/>
              </a:rPr>
              <a:t>NIH R01 MH108427</a:t>
            </a:r>
          </a:p>
          <a:p>
            <a:r>
              <a:rPr lang="en-US" sz="2400" dirty="0">
                <a:latin typeface="Arial" panose="020B0604020202020204" pitchFamily="34" charset="0"/>
                <a:ea typeface="Verdana" panose="020B0604030504040204" pitchFamily="34" charset="0"/>
                <a:cs typeface="Arial" panose="020B0604020202020204" pitchFamily="34" charset="0"/>
              </a:rPr>
              <a:t>NIH R01 MH114997</a:t>
            </a:r>
          </a:p>
          <a:p>
            <a:r>
              <a:rPr lang="en-US" sz="2400" dirty="0">
                <a:latin typeface="Arial" panose="020B0604020202020204" pitchFamily="34" charset="0"/>
                <a:ea typeface="Verdana" panose="020B0604030504040204" pitchFamily="34" charset="0"/>
                <a:cs typeface="Arial" panose="020B0604020202020204" pitchFamily="34" charset="0"/>
              </a:rPr>
              <a:t>NIH K24 AI131046</a:t>
            </a:r>
          </a:p>
          <a:p>
            <a:endParaRPr lang="en-US" sz="2400" dirty="0">
              <a:latin typeface="Arial" panose="020B0604020202020204" pitchFamily="34" charset="0"/>
              <a:ea typeface="Verdana" panose="020B0604030504040204" pitchFamily="34" charset="0"/>
              <a:cs typeface="Arial" panose="020B0604020202020204" pitchFamily="34" charset="0"/>
            </a:endParaRPr>
          </a:p>
          <a:p>
            <a:r>
              <a:rPr lang="en-US" sz="2400" dirty="0">
                <a:latin typeface="Arial" panose="020B0604020202020204" pitchFamily="34" charset="0"/>
                <a:ea typeface="Verdana" panose="020B0604030504040204" pitchFamily="34" charset="0"/>
                <a:cs typeface="Arial" panose="020B0604020202020204" pitchFamily="34" charset="0"/>
              </a:rPr>
              <a:t>Weissman Family MGH Research Scholar</a:t>
            </a:r>
          </a:p>
          <a:p>
            <a:endParaRPr lang="en-US" sz="2400" dirty="0">
              <a:latin typeface="Arial" panose="020B0604020202020204" pitchFamily="34" charset="0"/>
              <a:ea typeface="Verdana" panose="020B0604030504040204" pitchFamily="34" charset="0"/>
              <a:cs typeface="Arial" panose="020B0604020202020204" pitchFamily="34" charset="0"/>
            </a:endParaRPr>
          </a:p>
          <a:p>
            <a:r>
              <a:rPr lang="en-US" sz="2400" dirty="0">
                <a:latin typeface="Arial" panose="020B0604020202020204" pitchFamily="34" charset="0"/>
                <a:ea typeface="Verdana" panose="020B0604030504040204" pitchFamily="34" charset="0"/>
                <a:cs typeface="Arial" panose="020B0604020202020204" pitchFamily="34" charset="0"/>
              </a:rPr>
              <a:t>Harvard Center for AIDS Research</a:t>
            </a:r>
          </a:p>
        </p:txBody>
      </p:sp>
      <p:sp>
        <p:nvSpPr>
          <p:cNvPr id="7" name="Rectangle 6">
            <a:extLst>
              <a:ext uri="{FF2B5EF4-FFF2-40B4-BE49-F238E27FC236}">
                <a16:creationId xmlns:a16="http://schemas.microsoft.com/office/drawing/2014/main" id="{B559B2F6-C915-40D9-92C9-1822A043D50C}"/>
              </a:ext>
            </a:extLst>
          </p:cNvPr>
          <p:cNvSpPr/>
          <p:nvPr/>
        </p:nvSpPr>
        <p:spPr>
          <a:xfrm>
            <a:off x="228600" y="4211990"/>
            <a:ext cx="5643660" cy="2677656"/>
          </a:xfrm>
          <a:prstGeom prst="rect">
            <a:avLst/>
          </a:prstGeom>
        </p:spPr>
        <p:txBody>
          <a:bodyPr wrap="square">
            <a:spAutoFit/>
          </a:bodyPr>
          <a:lstStyle/>
          <a:p>
            <a:r>
              <a:rPr lang="en-US" sz="2400" b="1" dirty="0">
                <a:latin typeface="Arial" panose="020B0604020202020204" pitchFamily="34" charset="0"/>
                <a:ea typeface="Verdana" panose="020B0604030504040204" pitchFamily="34" charset="0"/>
                <a:cs typeface="Arial" panose="020B0604020202020204" pitchFamily="34" charset="0"/>
              </a:rPr>
              <a:t>South Africa Collaborators</a:t>
            </a:r>
          </a:p>
          <a:p>
            <a:r>
              <a:rPr lang="en-US" sz="2400" dirty="0">
                <a:latin typeface="Arial" panose="020B0604020202020204" pitchFamily="34" charset="0"/>
                <a:ea typeface="Verdana" panose="020B0604030504040204" pitchFamily="34" charset="0"/>
                <a:cs typeface="Arial" panose="020B0604020202020204" pitchFamily="34" charset="0"/>
              </a:rPr>
              <a:t>Linda-Gail </a:t>
            </a:r>
            <a:r>
              <a:rPr lang="en-US" sz="2400" dirty="0" err="1">
                <a:latin typeface="Arial" panose="020B0604020202020204" pitchFamily="34" charset="0"/>
                <a:ea typeface="Verdana" panose="020B0604030504040204" pitchFamily="34" charset="0"/>
                <a:cs typeface="Arial" panose="020B0604020202020204" pitchFamily="34" charset="0"/>
              </a:rPr>
              <a:t>Bekker</a:t>
            </a:r>
            <a:endParaRPr lang="en-US" sz="2400" dirty="0">
              <a:latin typeface="Arial" panose="020B0604020202020204" pitchFamily="34" charset="0"/>
              <a:ea typeface="Verdana" panose="020B0604030504040204" pitchFamily="34" charset="0"/>
              <a:cs typeface="Arial" panose="020B0604020202020204" pitchFamily="34" charset="0"/>
            </a:endParaRPr>
          </a:p>
          <a:p>
            <a:r>
              <a:rPr lang="en-US" sz="2400" dirty="0">
                <a:latin typeface="Arial" panose="020B0604020202020204" pitchFamily="34" charset="0"/>
                <a:ea typeface="Verdana" panose="020B0604030504040204" pitchFamily="34" charset="0"/>
                <a:cs typeface="Arial" panose="020B0604020202020204" pitchFamily="34" charset="0"/>
              </a:rPr>
              <a:t>Andrew </a:t>
            </a:r>
            <a:r>
              <a:rPr lang="en-US" sz="2400" dirty="0" err="1">
                <a:latin typeface="Arial" panose="020B0604020202020204" pitchFamily="34" charset="0"/>
                <a:ea typeface="Verdana" panose="020B0604030504040204" pitchFamily="34" charset="0"/>
                <a:cs typeface="Arial" panose="020B0604020202020204" pitchFamily="34" charset="0"/>
              </a:rPr>
              <a:t>Boulle</a:t>
            </a:r>
            <a:endParaRPr lang="en-US" sz="2400" dirty="0">
              <a:latin typeface="Arial" panose="020B0604020202020204" pitchFamily="34" charset="0"/>
              <a:ea typeface="Verdana" panose="020B0604030504040204" pitchFamily="34" charset="0"/>
              <a:cs typeface="Arial" panose="020B0604020202020204" pitchFamily="34" charset="0"/>
            </a:endParaRPr>
          </a:p>
          <a:p>
            <a:r>
              <a:rPr lang="en-US" sz="2400" dirty="0">
                <a:latin typeface="Arial" panose="020B0604020202020204" pitchFamily="34" charset="0"/>
                <a:ea typeface="Verdana" panose="020B0604030504040204" pitchFamily="34" charset="0"/>
                <a:cs typeface="Arial" panose="020B0604020202020204" pitchFamily="34" charset="0"/>
              </a:rPr>
              <a:t>Janet Giddy</a:t>
            </a:r>
          </a:p>
          <a:p>
            <a:r>
              <a:rPr lang="en-US" sz="2400" dirty="0">
                <a:latin typeface="Arial" panose="020B0604020202020204" pitchFamily="34" charset="0"/>
                <a:ea typeface="Verdana" panose="020B0604030504040204" pitchFamily="34" charset="0"/>
                <a:cs typeface="Arial" panose="020B0604020202020204" pitchFamily="34" charset="0"/>
              </a:rPr>
              <a:t>Sabina Govere</a:t>
            </a:r>
          </a:p>
          <a:p>
            <a:r>
              <a:rPr lang="en-US" sz="2400" dirty="0">
                <a:latin typeface="Arial" panose="020B0604020202020204" pitchFamily="34" charset="0"/>
                <a:ea typeface="Verdana" panose="020B0604030504040204" pitchFamily="34" charset="0"/>
                <a:cs typeface="Arial" panose="020B0604020202020204" pitchFamily="34" charset="0"/>
              </a:rPr>
              <a:t>Hilary </a:t>
            </a:r>
            <a:r>
              <a:rPr lang="en-US" sz="2400" dirty="0" err="1">
                <a:latin typeface="Arial" panose="020B0604020202020204" pitchFamily="34" charset="0"/>
                <a:ea typeface="Verdana" panose="020B0604030504040204" pitchFamily="34" charset="0"/>
                <a:cs typeface="Arial" panose="020B0604020202020204" pitchFamily="34" charset="0"/>
              </a:rPr>
              <a:t>Thulare</a:t>
            </a:r>
            <a:r>
              <a:rPr lang="en-US" sz="2400" dirty="0">
                <a:latin typeface="Arial" panose="020B0604020202020204" pitchFamily="34" charset="0"/>
                <a:ea typeface="Verdana" panose="020B0604030504040204" pitchFamily="34" charset="0"/>
                <a:cs typeface="Arial" panose="020B0604020202020204" pitchFamily="34" charset="0"/>
              </a:rPr>
              <a:t> </a:t>
            </a:r>
          </a:p>
          <a:p>
            <a:r>
              <a:rPr lang="en-US" sz="2400" dirty="0">
                <a:latin typeface="Arial" panose="020B0604020202020204" pitchFamily="34" charset="0"/>
                <a:ea typeface="Verdana" panose="020B0604030504040204" pitchFamily="34" charset="0"/>
                <a:cs typeface="Arial" panose="020B0604020202020204" pitchFamily="34" charset="0"/>
              </a:rPr>
              <a:t>Sandile Tshabalala</a:t>
            </a:r>
          </a:p>
        </p:txBody>
      </p:sp>
      <p:pic>
        <p:nvPicPr>
          <p:cNvPr id="9" name="Picture 8">
            <a:extLst>
              <a:ext uri="{FF2B5EF4-FFF2-40B4-BE49-F238E27FC236}">
                <a16:creationId xmlns:a16="http://schemas.microsoft.com/office/drawing/2014/main" id="{D973EEA0-82C4-4EDB-840A-8790A51F9D9B}"/>
              </a:ex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122306"/>
            <a:ext cx="2434338" cy="1123066"/>
          </a:xfrm>
          <a:prstGeom prst="rect">
            <a:avLst/>
          </a:prstGeom>
        </p:spPr>
      </p:pic>
      <p:pic>
        <p:nvPicPr>
          <p:cNvPr id="11" name="Picture 10">
            <a:extLst>
              <a:ext uri="{FF2B5EF4-FFF2-40B4-BE49-F238E27FC236}">
                <a16:creationId xmlns:a16="http://schemas.microsoft.com/office/drawing/2014/main" id="{C94AFA65-EAC2-42E4-8072-7020668586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3917" y="1379448"/>
            <a:ext cx="1715083" cy="1715083"/>
          </a:xfrm>
          <a:prstGeom prst="rect">
            <a:avLst/>
          </a:prstGeom>
        </p:spPr>
      </p:pic>
      <p:pic>
        <p:nvPicPr>
          <p:cNvPr id="1026" name="Picture 2" descr="Image result for mgh logo">
            <a:extLst>
              <a:ext uri="{FF2B5EF4-FFF2-40B4-BE49-F238E27FC236}">
                <a16:creationId xmlns:a16="http://schemas.microsoft.com/office/drawing/2014/main" id="{900BE266-BF06-4EFE-BDD4-D4A445C67C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10657"/>
            <a:ext cx="983240" cy="114707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mage result for harvard medical school logo">
            <a:extLst>
              <a:ext uri="{FF2B5EF4-FFF2-40B4-BE49-F238E27FC236}">
                <a16:creationId xmlns:a16="http://schemas.microsoft.com/office/drawing/2014/main" id="{C10B717A-3D36-46D7-B671-CEA01753BE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2167" y="110657"/>
            <a:ext cx="939800" cy="11324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6036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11F481C-ED91-42DE-81E7-B2EDE158F24A}"/>
              </a:ext>
            </a:extLst>
          </p:cNvPr>
          <p:cNvSpPr/>
          <p:nvPr/>
        </p:nvSpPr>
        <p:spPr>
          <a:xfrm>
            <a:off x="1510771" y="1755762"/>
            <a:ext cx="978408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6EA3A28-631D-4714-9E41-BFCC0EB16330}"/>
              </a:ext>
            </a:extLst>
          </p:cNvPr>
          <p:cNvSpPr/>
          <p:nvPr/>
        </p:nvSpPr>
        <p:spPr>
          <a:xfrm>
            <a:off x="1548504" y="4960657"/>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DEBEE0B8-3413-4A08-9646-F7D9D73E5D7E}"/>
              </a:ext>
            </a:extLst>
          </p:cNvPr>
          <p:cNvSpPr/>
          <p:nvPr/>
        </p:nvSpPr>
        <p:spPr>
          <a:xfrm>
            <a:off x="1548504" y="2839447"/>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6888C3E1-C124-4921-B7CD-BB3FE10E5E8F}"/>
              </a:ext>
            </a:extLst>
          </p:cNvPr>
          <p:cNvSpPr/>
          <p:nvPr/>
        </p:nvSpPr>
        <p:spPr>
          <a:xfrm>
            <a:off x="1548504" y="3893224"/>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4B47C4AF-989A-4D72-9BA7-77367AF1A5AD}"/>
              </a:ext>
            </a:extLst>
          </p:cNvPr>
          <p:cNvSpPr/>
          <p:nvPr/>
        </p:nvSpPr>
        <p:spPr>
          <a:xfrm>
            <a:off x="1548504" y="1802500"/>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pic>
        <p:nvPicPr>
          <p:cNvPr id="11" name="Graphic 10" descr="Forbidden">
            <a:extLst>
              <a:ext uri="{FF2B5EF4-FFF2-40B4-BE49-F238E27FC236}">
                <a16:creationId xmlns:a16="http://schemas.microsoft.com/office/drawing/2014/main" id="{2F319FFB-75B8-406A-A09C-DBD0585E8E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580022" y="1834018"/>
            <a:ext cx="757890" cy="757889"/>
          </a:xfrm>
          <a:prstGeom prst="rect">
            <a:avLst/>
          </a:prstGeom>
        </p:spPr>
      </p:pic>
      <p:pic>
        <p:nvPicPr>
          <p:cNvPr id="12" name="Graphic 11" descr="Medicine">
            <a:extLst>
              <a:ext uri="{FF2B5EF4-FFF2-40B4-BE49-F238E27FC236}">
                <a16:creationId xmlns:a16="http://schemas.microsoft.com/office/drawing/2014/main" id="{BE182F96-4FAB-437E-B43E-2954F58FBD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581108" y="3958432"/>
            <a:ext cx="755716" cy="755716"/>
          </a:xfrm>
          <a:prstGeom prst="rect">
            <a:avLst/>
          </a:prstGeom>
        </p:spPr>
      </p:pic>
      <p:pic>
        <p:nvPicPr>
          <p:cNvPr id="13" name="Graphic 12" descr="Thought bubble">
            <a:extLst>
              <a:ext uri="{FF2B5EF4-FFF2-40B4-BE49-F238E27FC236}">
                <a16:creationId xmlns:a16="http://schemas.microsoft.com/office/drawing/2014/main" id="{D9ADE7F4-516A-47B0-B754-7F08A8EFE7F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581108" y="4993261"/>
            <a:ext cx="755716" cy="755716"/>
          </a:xfrm>
          <a:prstGeom prst="rect">
            <a:avLst/>
          </a:prstGeom>
        </p:spPr>
      </p:pic>
      <p:pic>
        <p:nvPicPr>
          <p:cNvPr id="14" name="Graphic 13" descr="Test tubes">
            <a:extLst>
              <a:ext uri="{FF2B5EF4-FFF2-40B4-BE49-F238E27FC236}">
                <a16:creationId xmlns:a16="http://schemas.microsoft.com/office/drawing/2014/main" id="{A5D7365B-9AD1-4AAA-8E71-C556D55C269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581108" y="2894445"/>
            <a:ext cx="755716" cy="755716"/>
          </a:xfrm>
          <a:prstGeom prst="rect">
            <a:avLst/>
          </a:prstGeom>
        </p:spPr>
      </p:pic>
      <p:sp>
        <p:nvSpPr>
          <p:cNvPr id="15" name="Rectangle: Rounded Corners 14">
            <a:extLst>
              <a:ext uri="{FF2B5EF4-FFF2-40B4-BE49-F238E27FC236}">
                <a16:creationId xmlns:a16="http://schemas.microsoft.com/office/drawing/2014/main" id="{3E64885A-BE85-42EA-8A50-4CA4382E54E7}"/>
              </a:ext>
            </a:extLst>
          </p:cNvPr>
          <p:cNvSpPr/>
          <p:nvPr/>
        </p:nvSpPr>
        <p:spPr>
          <a:xfrm>
            <a:off x="1548504" y="742423"/>
            <a:ext cx="820924" cy="820924"/>
          </a:xfrm>
          <a:prstGeom prst="roundRect">
            <a:avLst/>
          </a:prstGeom>
          <a:noFill/>
          <a:ln w="12700" cap="flat" cmpd="sng" algn="ctr">
            <a:noFill/>
            <a:prstDash val="solid"/>
            <a:miter lim="800000"/>
          </a:ln>
          <a:effectLst/>
        </p:spPr>
        <p:txBody>
          <a:bodyPr rtlCol="0" anchor="ctr"/>
          <a:lstStyle/>
          <a:p>
            <a:pPr algn="ctr" fontAlgn="auto">
              <a:spcBef>
                <a:spcPts val="0"/>
              </a:spcBef>
              <a:spcAft>
                <a:spcPts val="0"/>
              </a:spcAft>
              <a:defRPr/>
            </a:pPr>
            <a:endParaRPr lang="en-US" kern="0">
              <a:solidFill>
                <a:prstClr val="white"/>
              </a:solidFill>
              <a:latin typeface="Calibri" panose="020F0502020204030204"/>
            </a:endParaRPr>
          </a:p>
        </p:txBody>
      </p:sp>
      <p:pic>
        <p:nvPicPr>
          <p:cNvPr id="16" name="Graphic 15" descr="Business Growth">
            <a:extLst>
              <a:ext uri="{FF2B5EF4-FFF2-40B4-BE49-F238E27FC236}">
                <a16:creationId xmlns:a16="http://schemas.microsoft.com/office/drawing/2014/main" id="{E9117E9B-0899-4538-9C51-B12E2418AAE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580022" y="774575"/>
            <a:ext cx="757890" cy="757889"/>
          </a:xfrm>
          <a:prstGeom prst="rect">
            <a:avLst/>
          </a:prstGeom>
        </p:spPr>
      </p:pic>
      <p:sp>
        <p:nvSpPr>
          <p:cNvPr id="18" name="Content Placeholder 2">
            <a:extLst>
              <a:ext uri="{FF2B5EF4-FFF2-40B4-BE49-F238E27FC236}">
                <a16:creationId xmlns:a16="http://schemas.microsoft.com/office/drawing/2014/main" id="{CDA17926-EFE5-4F23-B46C-EDAFACFD3551}"/>
              </a:ext>
            </a:extLst>
          </p:cNvPr>
          <p:cNvSpPr txBox="1">
            <a:spLocks/>
          </p:cNvSpPr>
          <p:nvPr/>
        </p:nvSpPr>
        <p:spPr>
          <a:xfrm>
            <a:off x="2651828" y="1854779"/>
            <a:ext cx="8305800" cy="71636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solidFill>
                  <a:prstClr val="black"/>
                </a:solidFill>
                <a:latin typeface="Verdana" panose="020B0604030504040204" pitchFamily="34" charset="0"/>
                <a:ea typeface="Verdana" panose="020B0604030504040204" pitchFamily="34" charset="0"/>
              </a:rPr>
              <a:t>Barriers to progress</a:t>
            </a:r>
          </a:p>
        </p:txBody>
      </p:sp>
    </p:spTree>
    <p:extLst>
      <p:ext uri="{BB962C8B-B14F-4D97-AF65-F5344CB8AC3E}">
        <p14:creationId xmlns:p14="http://schemas.microsoft.com/office/powerpoint/2010/main" val="726020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965EE4-CCFB-416A-9EC6-126F18EE387A}"/>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8F2E68A-8C8F-49FB-8519-C3914A28238B}"/>
              </a:ext>
            </a:extLst>
          </p:cNvPr>
          <p:cNvSpPr txBox="1"/>
          <p:nvPr/>
        </p:nvSpPr>
        <p:spPr>
          <a:xfrm>
            <a:off x="0" y="6488668"/>
            <a:ext cx="1697901" cy="369332"/>
          </a:xfrm>
          <a:prstGeom prst="rect">
            <a:avLst/>
          </a:prstGeom>
          <a:noFill/>
        </p:spPr>
        <p:txBody>
          <a:bodyPr wrap="none" rtlCol="0">
            <a:spAutoFit/>
          </a:bodyPr>
          <a:lstStyle/>
          <a:p>
            <a:r>
              <a:rPr lang="en-US" dirty="0"/>
              <a:t>UNAIDS, 2018</a:t>
            </a:r>
          </a:p>
        </p:txBody>
      </p:sp>
      <p:sp>
        <p:nvSpPr>
          <p:cNvPr id="4" name="Title 3">
            <a:extLst>
              <a:ext uri="{FF2B5EF4-FFF2-40B4-BE49-F238E27FC236}">
                <a16:creationId xmlns:a16="http://schemas.microsoft.com/office/drawing/2014/main" id="{0FA85424-A052-43EF-96E5-C5E893181686}"/>
              </a:ext>
            </a:extLst>
          </p:cNvPr>
          <p:cNvSpPr>
            <a:spLocks noGrp="1"/>
          </p:cNvSpPr>
          <p:nvPr>
            <p:ph type="title"/>
          </p:nvPr>
        </p:nvSpPr>
        <p:spPr>
          <a:xfrm>
            <a:off x="762000" y="457200"/>
            <a:ext cx="11430000" cy="990600"/>
          </a:xfrm>
        </p:spPr>
        <p:txBody>
          <a:bodyPr/>
          <a:lstStyle/>
          <a:p>
            <a:r>
              <a:rPr lang="en-US" sz="4400" dirty="0"/>
              <a:t>Men are less likely to initiate ART</a:t>
            </a:r>
          </a:p>
        </p:txBody>
      </p:sp>
      <p:pic>
        <p:nvPicPr>
          <p:cNvPr id="5" name="Picture 4">
            <a:extLst>
              <a:ext uri="{FF2B5EF4-FFF2-40B4-BE49-F238E27FC236}">
                <a16:creationId xmlns:a16="http://schemas.microsoft.com/office/drawing/2014/main" id="{96EA07B1-381A-416C-B57E-1AE02696AD99}"/>
              </a:ext>
            </a:extLst>
          </p:cNvPr>
          <p:cNvPicPr>
            <a:picLocks noChangeAspect="1"/>
          </p:cNvPicPr>
          <p:nvPr/>
        </p:nvPicPr>
        <p:blipFill rotWithShape="1">
          <a:blip r:embed="rId3"/>
          <a:srcRect r="7500"/>
          <a:stretch/>
        </p:blipFill>
        <p:spPr>
          <a:xfrm>
            <a:off x="640080" y="1493029"/>
            <a:ext cx="10374761" cy="4524012"/>
          </a:xfrm>
          <a:prstGeom prst="rect">
            <a:avLst/>
          </a:prstGeom>
        </p:spPr>
      </p:pic>
      <p:sp>
        <p:nvSpPr>
          <p:cNvPr id="6" name="TextBox 5"/>
          <p:cNvSpPr txBox="1"/>
          <p:nvPr/>
        </p:nvSpPr>
        <p:spPr>
          <a:xfrm rot="16200000">
            <a:off x="-151331" y="3133722"/>
            <a:ext cx="2203966" cy="369333"/>
          </a:xfrm>
          <a:prstGeom prst="rect">
            <a:avLst/>
          </a:prstGeom>
          <a:solidFill>
            <a:schemeClr val="bg1"/>
          </a:solidFill>
        </p:spPr>
        <p:txBody>
          <a:bodyPr wrap="square" rtlCol="0">
            <a:spAutoFit/>
          </a:bodyPr>
          <a:lstStyle/>
          <a:p>
            <a:r>
              <a:rPr lang="en-US" dirty="0"/>
              <a:t>% ART coverage</a:t>
            </a:r>
          </a:p>
        </p:txBody>
      </p:sp>
      <p:sp>
        <p:nvSpPr>
          <p:cNvPr id="7" name="TextBox 6">
            <a:extLst>
              <a:ext uri="{FF2B5EF4-FFF2-40B4-BE49-F238E27FC236}">
                <a16:creationId xmlns:a16="http://schemas.microsoft.com/office/drawing/2014/main" id="{F37D9A9E-A248-4D4A-A3C0-28E632CD506B}"/>
              </a:ext>
            </a:extLst>
          </p:cNvPr>
          <p:cNvSpPr txBox="1"/>
          <p:nvPr/>
        </p:nvSpPr>
        <p:spPr>
          <a:xfrm>
            <a:off x="5715000" y="6211669"/>
            <a:ext cx="6476998" cy="646331"/>
          </a:xfrm>
          <a:prstGeom prst="rect">
            <a:avLst/>
          </a:prstGeom>
          <a:solidFill>
            <a:schemeClr val="bg2">
              <a:lumMod val="95000"/>
            </a:schemeClr>
          </a:solidFill>
        </p:spPr>
        <p:txBody>
          <a:bodyPr wrap="square" rtlCol="0">
            <a:spAutoFit/>
          </a:bodyPr>
          <a:lstStyle/>
          <a:p>
            <a:r>
              <a:rPr lang="en-US" b="1" i="1" dirty="0"/>
              <a:t>Barriers:</a:t>
            </a:r>
            <a:r>
              <a:rPr lang="en-US" i="1" dirty="0"/>
              <a:t> social norms about masculinity, opportunity costs of missing work, anticipated stigma, loss of social standing</a:t>
            </a:r>
          </a:p>
        </p:txBody>
      </p:sp>
      <p:pic>
        <p:nvPicPr>
          <p:cNvPr id="8" name="Graphic 7" descr="Forbidden">
            <a:extLst>
              <a:ext uri="{FF2B5EF4-FFF2-40B4-BE49-F238E27FC236}">
                <a16:creationId xmlns:a16="http://schemas.microsoft.com/office/drawing/2014/main" id="{323FE0E7-EE72-44BD-8251-E8B3DB94C8D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0" y="655320"/>
            <a:ext cx="640080" cy="640080"/>
          </a:xfrm>
          <a:prstGeom prst="rect">
            <a:avLst/>
          </a:prstGeom>
        </p:spPr>
      </p:pic>
      <p:sp>
        <p:nvSpPr>
          <p:cNvPr id="10" name="TextBox 9">
            <a:extLst>
              <a:ext uri="{FF2B5EF4-FFF2-40B4-BE49-F238E27FC236}">
                <a16:creationId xmlns:a16="http://schemas.microsoft.com/office/drawing/2014/main" id="{87692DA0-5A7E-439D-83D9-96BD5AB25FBD}"/>
              </a:ext>
            </a:extLst>
          </p:cNvPr>
          <p:cNvSpPr txBox="1"/>
          <p:nvPr/>
        </p:nvSpPr>
        <p:spPr>
          <a:xfrm>
            <a:off x="1379583" y="5001376"/>
            <a:ext cx="1128252" cy="492443"/>
          </a:xfrm>
          <a:prstGeom prst="rect">
            <a:avLst/>
          </a:prstGeom>
          <a:solidFill>
            <a:schemeClr val="bg1"/>
          </a:solidFill>
        </p:spPr>
        <p:txBody>
          <a:bodyPr wrap="square" rtlCol="0">
            <a:spAutoFit/>
          </a:bodyPr>
          <a:lstStyle/>
          <a:p>
            <a:pPr algn="ctr"/>
            <a:r>
              <a:rPr lang="en-US" sz="1300" dirty="0"/>
              <a:t>Asia and the Pacific</a:t>
            </a:r>
          </a:p>
        </p:txBody>
      </p:sp>
      <p:sp>
        <p:nvSpPr>
          <p:cNvPr id="11" name="TextBox 10">
            <a:extLst>
              <a:ext uri="{FF2B5EF4-FFF2-40B4-BE49-F238E27FC236}">
                <a16:creationId xmlns:a16="http://schemas.microsoft.com/office/drawing/2014/main" id="{BF8C611A-EFF2-4497-A9F4-EF4F19B035C8}"/>
              </a:ext>
            </a:extLst>
          </p:cNvPr>
          <p:cNvSpPr txBox="1"/>
          <p:nvPr/>
        </p:nvSpPr>
        <p:spPr>
          <a:xfrm>
            <a:off x="2431634" y="5001376"/>
            <a:ext cx="1128252" cy="292388"/>
          </a:xfrm>
          <a:prstGeom prst="rect">
            <a:avLst/>
          </a:prstGeom>
          <a:solidFill>
            <a:schemeClr val="bg1"/>
          </a:solidFill>
        </p:spPr>
        <p:txBody>
          <a:bodyPr wrap="square" rtlCol="0">
            <a:spAutoFit/>
          </a:bodyPr>
          <a:lstStyle/>
          <a:p>
            <a:pPr algn="ctr"/>
            <a:r>
              <a:rPr lang="en-US" sz="1300" dirty="0"/>
              <a:t>Caribbean</a:t>
            </a:r>
          </a:p>
        </p:txBody>
      </p:sp>
      <p:sp>
        <p:nvSpPr>
          <p:cNvPr id="12" name="TextBox 11">
            <a:extLst>
              <a:ext uri="{FF2B5EF4-FFF2-40B4-BE49-F238E27FC236}">
                <a16:creationId xmlns:a16="http://schemas.microsoft.com/office/drawing/2014/main" id="{368553C0-F8EC-4692-A605-952FD6E2C969}"/>
              </a:ext>
            </a:extLst>
          </p:cNvPr>
          <p:cNvSpPr txBox="1"/>
          <p:nvPr/>
        </p:nvSpPr>
        <p:spPr>
          <a:xfrm>
            <a:off x="3665582" y="5001376"/>
            <a:ext cx="1128252" cy="692497"/>
          </a:xfrm>
          <a:prstGeom prst="rect">
            <a:avLst/>
          </a:prstGeom>
          <a:solidFill>
            <a:schemeClr val="bg1"/>
          </a:solidFill>
        </p:spPr>
        <p:txBody>
          <a:bodyPr wrap="square" rtlCol="0">
            <a:spAutoFit/>
          </a:bodyPr>
          <a:lstStyle/>
          <a:p>
            <a:pPr algn="ctr"/>
            <a:r>
              <a:rPr lang="en-US" sz="1300" dirty="0"/>
              <a:t>Eastern and southern Africa</a:t>
            </a:r>
          </a:p>
        </p:txBody>
      </p:sp>
      <p:sp>
        <p:nvSpPr>
          <p:cNvPr id="13" name="TextBox 12">
            <a:extLst>
              <a:ext uri="{FF2B5EF4-FFF2-40B4-BE49-F238E27FC236}">
                <a16:creationId xmlns:a16="http://schemas.microsoft.com/office/drawing/2014/main" id="{1BF1CFA4-ED49-411A-9126-0C22102F90B9}"/>
              </a:ext>
            </a:extLst>
          </p:cNvPr>
          <p:cNvSpPr txBox="1"/>
          <p:nvPr/>
        </p:nvSpPr>
        <p:spPr>
          <a:xfrm>
            <a:off x="4884782" y="5001376"/>
            <a:ext cx="1128252" cy="692497"/>
          </a:xfrm>
          <a:prstGeom prst="rect">
            <a:avLst/>
          </a:prstGeom>
          <a:solidFill>
            <a:schemeClr val="bg1"/>
          </a:solidFill>
        </p:spPr>
        <p:txBody>
          <a:bodyPr wrap="square" rtlCol="0">
            <a:spAutoFit/>
          </a:bodyPr>
          <a:lstStyle/>
          <a:p>
            <a:pPr algn="ctr"/>
            <a:r>
              <a:rPr lang="en-US" sz="1300" dirty="0"/>
              <a:t>Eastern Europe and central Asia</a:t>
            </a:r>
          </a:p>
        </p:txBody>
      </p:sp>
      <p:sp>
        <p:nvSpPr>
          <p:cNvPr id="14" name="TextBox 13">
            <a:extLst>
              <a:ext uri="{FF2B5EF4-FFF2-40B4-BE49-F238E27FC236}">
                <a16:creationId xmlns:a16="http://schemas.microsoft.com/office/drawing/2014/main" id="{5DC21080-8B03-4AE4-8EF0-1F268E9B1747}"/>
              </a:ext>
            </a:extLst>
          </p:cNvPr>
          <p:cNvSpPr txBox="1"/>
          <p:nvPr/>
        </p:nvSpPr>
        <p:spPr>
          <a:xfrm>
            <a:off x="6103982" y="5001376"/>
            <a:ext cx="1128252" cy="492443"/>
          </a:xfrm>
          <a:prstGeom prst="rect">
            <a:avLst/>
          </a:prstGeom>
          <a:solidFill>
            <a:schemeClr val="bg1"/>
          </a:solidFill>
        </p:spPr>
        <p:txBody>
          <a:bodyPr wrap="square" rtlCol="0">
            <a:spAutoFit/>
          </a:bodyPr>
          <a:lstStyle/>
          <a:p>
            <a:pPr algn="ctr"/>
            <a:r>
              <a:rPr lang="en-US" sz="1300" dirty="0"/>
              <a:t>Latin America</a:t>
            </a:r>
          </a:p>
        </p:txBody>
      </p:sp>
      <p:sp>
        <p:nvSpPr>
          <p:cNvPr id="15" name="TextBox 14">
            <a:extLst>
              <a:ext uri="{FF2B5EF4-FFF2-40B4-BE49-F238E27FC236}">
                <a16:creationId xmlns:a16="http://schemas.microsoft.com/office/drawing/2014/main" id="{549AC07F-C5B6-4347-9718-16E4AAFAFAAE}"/>
              </a:ext>
            </a:extLst>
          </p:cNvPr>
          <p:cNvSpPr txBox="1"/>
          <p:nvPr/>
        </p:nvSpPr>
        <p:spPr>
          <a:xfrm>
            <a:off x="7246982" y="5001376"/>
            <a:ext cx="1128252" cy="692497"/>
          </a:xfrm>
          <a:prstGeom prst="rect">
            <a:avLst/>
          </a:prstGeom>
          <a:solidFill>
            <a:schemeClr val="bg1"/>
          </a:solidFill>
        </p:spPr>
        <p:txBody>
          <a:bodyPr wrap="square" rtlCol="0">
            <a:spAutoFit/>
          </a:bodyPr>
          <a:lstStyle/>
          <a:p>
            <a:pPr algn="ctr"/>
            <a:r>
              <a:rPr lang="en-US" sz="1300" dirty="0"/>
              <a:t>Middle East and north Africa</a:t>
            </a:r>
          </a:p>
        </p:txBody>
      </p:sp>
      <p:sp>
        <p:nvSpPr>
          <p:cNvPr id="16" name="TextBox 15">
            <a:extLst>
              <a:ext uri="{FF2B5EF4-FFF2-40B4-BE49-F238E27FC236}">
                <a16:creationId xmlns:a16="http://schemas.microsoft.com/office/drawing/2014/main" id="{5EEA75AD-8095-4608-B324-21C7268182BC}"/>
              </a:ext>
            </a:extLst>
          </p:cNvPr>
          <p:cNvSpPr txBox="1"/>
          <p:nvPr/>
        </p:nvSpPr>
        <p:spPr>
          <a:xfrm>
            <a:off x="8389982" y="5001376"/>
            <a:ext cx="1128252" cy="692497"/>
          </a:xfrm>
          <a:prstGeom prst="rect">
            <a:avLst/>
          </a:prstGeom>
          <a:solidFill>
            <a:schemeClr val="bg1"/>
          </a:solidFill>
        </p:spPr>
        <p:txBody>
          <a:bodyPr wrap="square" rtlCol="0">
            <a:spAutoFit/>
          </a:bodyPr>
          <a:lstStyle/>
          <a:p>
            <a:pPr algn="ctr"/>
            <a:r>
              <a:rPr lang="en-US" sz="1300" dirty="0"/>
              <a:t>Western and central Africa</a:t>
            </a:r>
          </a:p>
        </p:txBody>
      </p:sp>
      <p:sp>
        <p:nvSpPr>
          <p:cNvPr id="17" name="TextBox 16">
            <a:extLst>
              <a:ext uri="{FF2B5EF4-FFF2-40B4-BE49-F238E27FC236}">
                <a16:creationId xmlns:a16="http://schemas.microsoft.com/office/drawing/2014/main" id="{E2349D5F-EF65-483F-8131-C1F19907ED42}"/>
              </a:ext>
            </a:extLst>
          </p:cNvPr>
          <p:cNvSpPr txBox="1"/>
          <p:nvPr/>
        </p:nvSpPr>
        <p:spPr>
          <a:xfrm>
            <a:off x="9459239" y="5001376"/>
            <a:ext cx="1430595" cy="892552"/>
          </a:xfrm>
          <a:prstGeom prst="rect">
            <a:avLst/>
          </a:prstGeom>
          <a:solidFill>
            <a:schemeClr val="bg1"/>
          </a:solidFill>
        </p:spPr>
        <p:txBody>
          <a:bodyPr wrap="square" rtlCol="0">
            <a:spAutoFit/>
          </a:bodyPr>
          <a:lstStyle/>
          <a:p>
            <a:pPr algn="ctr"/>
            <a:r>
              <a:rPr lang="en-US" sz="1300" dirty="0"/>
              <a:t>Western and central Europe and North America</a:t>
            </a:r>
          </a:p>
        </p:txBody>
      </p:sp>
    </p:spTree>
    <p:extLst>
      <p:ext uri="{BB962C8B-B14F-4D97-AF65-F5344CB8AC3E}">
        <p14:creationId xmlns:p14="http://schemas.microsoft.com/office/powerpoint/2010/main" val="181698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FDD6AD-A9F3-48F7-95A6-927B6B6AFB24}"/>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6280" y="457200"/>
            <a:ext cx="11551920" cy="990600"/>
          </a:xfrm>
        </p:spPr>
        <p:txBody>
          <a:bodyPr/>
          <a:lstStyle/>
          <a:p>
            <a:r>
              <a:rPr lang="en-US" dirty="0"/>
              <a:t>Adolescents least likely to know status, USA</a:t>
            </a:r>
          </a:p>
        </p:txBody>
      </p:sp>
      <p:sp>
        <p:nvSpPr>
          <p:cNvPr id="5" name="TextBox 4">
            <a:extLst>
              <a:ext uri="{FF2B5EF4-FFF2-40B4-BE49-F238E27FC236}">
                <a16:creationId xmlns:a16="http://schemas.microsoft.com/office/drawing/2014/main" id="{B5CE7C6A-C108-46D6-B903-5214F336EFF8}"/>
              </a:ext>
            </a:extLst>
          </p:cNvPr>
          <p:cNvSpPr txBox="1"/>
          <p:nvPr/>
        </p:nvSpPr>
        <p:spPr>
          <a:xfrm>
            <a:off x="53278" y="6478059"/>
            <a:ext cx="1326004" cy="369332"/>
          </a:xfrm>
          <a:prstGeom prst="rect">
            <a:avLst/>
          </a:prstGeom>
          <a:noFill/>
        </p:spPr>
        <p:txBody>
          <a:bodyPr wrap="none" rtlCol="0">
            <a:spAutoFit/>
          </a:bodyPr>
          <a:lstStyle/>
          <a:p>
            <a:r>
              <a:rPr lang="en-US" dirty="0"/>
              <a:t>CDC, 2018</a:t>
            </a:r>
          </a:p>
        </p:txBody>
      </p:sp>
      <p:sp>
        <p:nvSpPr>
          <p:cNvPr id="8" name="TextBox 7">
            <a:extLst>
              <a:ext uri="{FF2B5EF4-FFF2-40B4-BE49-F238E27FC236}">
                <a16:creationId xmlns:a16="http://schemas.microsoft.com/office/drawing/2014/main" id="{8A2FF62B-9708-45C5-9F01-937F40DB1A39}"/>
              </a:ext>
            </a:extLst>
          </p:cNvPr>
          <p:cNvSpPr txBox="1"/>
          <p:nvPr/>
        </p:nvSpPr>
        <p:spPr>
          <a:xfrm>
            <a:off x="4876799" y="6201060"/>
            <a:ext cx="7312741" cy="646331"/>
          </a:xfrm>
          <a:prstGeom prst="rect">
            <a:avLst/>
          </a:prstGeom>
          <a:solidFill>
            <a:schemeClr val="bg2">
              <a:lumMod val="95000"/>
            </a:schemeClr>
          </a:solidFill>
        </p:spPr>
        <p:txBody>
          <a:bodyPr wrap="square" rtlCol="0">
            <a:spAutoFit/>
          </a:bodyPr>
          <a:lstStyle/>
          <a:p>
            <a:r>
              <a:rPr lang="en-US" b="1" i="1" dirty="0"/>
              <a:t>Barriers: </a:t>
            </a:r>
            <a:r>
              <a:rPr lang="en-US" i="1" dirty="0"/>
              <a:t>lack of perceived risk, worries about rejection, never offered a test, inconvenient hours/clinics, parental consent laws</a:t>
            </a:r>
          </a:p>
        </p:txBody>
      </p:sp>
      <p:graphicFrame>
        <p:nvGraphicFramePr>
          <p:cNvPr id="10" name="Chart 9">
            <a:extLst>
              <a:ext uri="{FF2B5EF4-FFF2-40B4-BE49-F238E27FC236}">
                <a16:creationId xmlns:a16="http://schemas.microsoft.com/office/drawing/2014/main" id="{AC68180C-9BF5-4296-8E04-26DC7AC5AAA5}"/>
              </a:ext>
            </a:extLst>
          </p:cNvPr>
          <p:cNvGraphicFramePr>
            <a:graphicFrameLocks/>
          </p:cNvGraphicFramePr>
          <p:nvPr>
            <p:extLst>
              <p:ext uri="{D42A27DB-BD31-4B8C-83A1-F6EECF244321}">
                <p14:modId xmlns:p14="http://schemas.microsoft.com/office/powerpoint/2010/main" val="1905013669"/>
              </p:ext>
            </p:extLst>
          </p:nvPr>
        </p:nvGraphicFramePr>
        <p:xfrm>
          <a:off x="1143000" y="1447800"/>
          <a:ext cx="9227882" cy="4859511"/>
        </p:xfrm>
        <a:graphic>
          <a:graphicData uri="http://schemas.openxmlformats.org/drawingml/2006/chart">
            <c:chart xmlns:c="http://schemas.openxmlformats.org/drawingml/2006/chart" xmlns:r="http://schemas.openxmlformats.org/officeDocument/2006/relationships" r:id="rId3"/>
          </a:graphicData>
        </a:graphic>
      </p:graphicFrame>
      <p:pic>
        <p:nvPicPr>
          <p:cNvPr id="12" name="Graphic 11" descr="Forbidden">
            <a:extLst>
              <a:ext uri="{FF2B5EF4-FFF2-40B4-BE49-F238E27FC236}">
                <a16:creationId xmlns:a16="http://schemas.microsoft.com/office/drawing/2014/main" id="{BFE52D6A-3030-498D-BE5C-D3693958FA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0" y="655320"/>
            <a:ext cx="640080" cy="640080"/>
          </a:xfrm>
          <a:prstGeom prst="rect">
            <a:avLst/>
          </a:prstGeom>
        </p:spPr>
      </p:pic>
    </p:spTree>
    <p:extLst>
      <p:ext uri="{BB962C8B-B14F-4D97-AF65-F5344CB8AC3E}">
        <p14:creationId xmlns:p14="http://schemas.microsoft.com/office/powerpoint/2010/main" val="85184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6D9E83-E904-4645-B67E-25BD5F1C9907}"/>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2800" y="228600"/>
            <a:ext cx="11303000" cy="990600"/>
          </a:xfrm>
        </p:spPr>
        <p:txBody>
          <a:bodyPr/>
          <a:lstStyle/>
          <a:p>
            <a:r>
              <a:rPr lang="en-US" dirty="0"/>
              <a:t>Treatment access lags behind in key populations – Female Sex Workers</a:t>
            </a:r>
          </a:p>
        </p:txBody>
      </p:sp>
      <p:pic>
        <p:nvPicPr>
          <p:cNvPr id="4" name="Picture 3">
            <a:extLst>
              <a:ext uri="{FF2B5EF4-FFF2-40B4-BE49-F238E27FC236}">
                <a16:creationId xmlns:a16="http://schemas.microsoft.com/office/drawing/2014/main" id="{77ECD88F-05BA-43EC-9EB2-6D4790F5F8C7}"/>
              </a:ext>
            </a:extLst>
          </p:cNvPr>
          <p:cNvPicPr>
            <a:picLocks noChangeAspect="1"/>
          </p:cNvPicPr>
          <p:nvPr/>
        </p:nvPicPr>
        <p:blipFill rotWithShape="1">
          <a:blip r:embed="rId3"/>
          <a:srcRect r="17011" b="10929"/>
          <a:stretch/>
        </p:blipFill>
        <p:spPr>
          <a:xfrm>
            <a:off x="558284" y="1702072"/>
            <a:ext cx="9997814" cy="4039332"/>
          </a:xfrm>
          <a:prstGeom prst="rect">
            <a:avLst/>
          </a:prstGeom>
        </p:spPr>
      </p:pic>
      <p:sp>
        <p:nvSpPr>
          <p:cNvPr id="5" name="TextBox 4">
            <a:extLst>
              <a:ext uri="{FF2B5EF4-FFF2-40B4-BE49-F238E27FC236}">
                <a16:creationId xmlns:a16="http://schemas.microsoft.com/office/drawing/2014/main" id="{6C262BE8-63FF-42F3-B478-B8ED2B3627F7}"/>
              </a:ext>
            </a:extLst>
          </p:cNvPr>
          <p:cNvSpPr txBox="1"/>
          <p:nvPr/>
        </p:nvSpPr>
        <p:spPr>
          <a:xfrm>
            <a:off x="-36501" y="6488668"/>
            <a:ext cx="1698602" cy="369332"/>
          </a:xfrm>
          <a:prstGeom prst="rect">
            <a:avLst/>
          </a:prstGeom>
          <a:noFill/>
        </p:spPr>
        <p:txBody>
          <a:bodyPr wrap="none" rtlCol="0">
            <a:spAutoFit/>
          </a:bodyPr>
          <a:lstStyle/>
          <a:p>
            <a:r>
              <a:rPr lang="en-US" dirty="0"/>
              <a:t>UNAIDS, 2018</a:t>
            </a:r>
          </a:p>
        </p:txBody>
      </p:sp>
      <p:sp>
        <p:nvSpPr>
          <p:cNvPr id="7" name="TextBox 6">
            <a:extLst>
              <a:ext uri="{FF2B5EF4-FFF2-40B4-BE49-F238E27FC236}">
                <a16:creationId xmlns:a16="http://schemas.microsoft.com/office/drawing/2014/main" id="{71AFBE6E-43D3-4A59-8F5D-EC929935F390}"/>
              </a:ext>
            </a:extLst>
          </p:cNvPr>
          <p:cNvSpPr txBox="1"/>
          <p:nvPr/>
        </p:nvSpPr>
        <p:spPr>
          <a:xfrm>
            <a:off x="4114799" y="6211669"/>
            <a:ext cx="8077200" cy="646331"/>
          </a:xfrm>
          <a:prstGeom prst="rect">
            <a:avLst/>
          </a:prstGeom>
          <a:solidFill>
            <a:schemeClr val="bg2">
              <a:lumMod val="95000"/>
            </a:schemeClr>
          </a:solidFill>
        </p:spPr>
        <p:txBody>
          <a:bodyPr wrap="square" rtlCol="0">
            <a:spAutoFit/>
          </a:bodyPr>
          <a:lstStyle/>
          <a:p>
            <a:r>
              <a:rPr lang="en-US" b="1" i="1" dirty="0"/>
              <a:t>Barriers</a:t>
            </a:r>
            <a:r>
              <a:rPr lang="en-US" i="1" dirty="0"/>
              <a:t>: difficulty reaching clinics, out of pocket costs, lack of confidentiality, stigma, criminalization of work</a:t>
            </a:r>
          </a:p>
        </p:txBody>
      </p:sp>
      <p:sp>
        <p:nvSpPr>
          <p:cNvPr id="3" name="TextBox 2"/>
          <p:cNvSpPr txBox="1"/>
          <p:nvPr/>
        </p:nvSpPr>
        <p:spPr>
          <a:xfrm>
            <a:off x="812800" y="2719309"/>
            <a:ext cx="461665" cy="1879425"/>
          </a:xfrm>
          <a:prstGeom prst="rect">
            <a:avLst/>
          </a:prstGeom>
          <a:solidFill>
            <a:schemeClr val="bg1"/>
          </a:solidFill>
        </p:spPr>
        <p:txBody>
          <a:bodyPr vert="vert270" wrap="square" rtlCol="0">
            <a:spAutoFit/>
          </a:bodyPr>
          <a:lstStyle/>
          <a:p>
            <a:r>
              <a:rPr lang="en-US" dirty="0"/>
              <a:t> % ART coverage       </a:t>
            </a:r>
          </a:p>
        </p:txBody>
      </p:sp>
      <p:pic>
        <p:nvPicPr>
          <p:cNvPr id="9" name="Graphic 8" descr="Forbidden">
            <a:extLst>
              <a:ext uri="{FF2B5EF4-FFF2-40B4-BE49-F238E27FC236}">
                <a16:creationId xmlns:a16="http://schemas.microsoft.com/office/drawing/2014/main" id="{7E6DB5E9-B611-4332-97BA-05D2BAED872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0" y="655320"/>
            <a:ext cx="640080" cy="640080"/>
          </a:xfrm>
          <a:prstGeom prst="rect">
            <a:avLst/>
          </a:prstGeom>
        </p:spPr>
      </p:pic>
      <p:sp>
        <p:nvSpPr>
          <p:cNvPr id="10" name="TextBox 9">
            <a:extLst>
              <a:ext uri="{FF2B5EF4-FFF2-40B4-BE49-F238E27FC236}">
                <a16:creationId xmlns:a16="http://schemas.microsoft.com/office/drawing/2014/main" id="{F4644218-8ED6-45F5-8589-B3BC192A0517}"/>
              </a:ext>
            </a:extLst>
          </p:cNvPr>
          <p:cNvSpPr txBox="1"/>
          <p:nvPr/>
        </p:nvSpPr>
        <p:spPr>
          <a:xfrm>
            <a:off x="1929117" y="4889769"/>
            <a:ext cx="400110" cy="914400"/>
          </a:xfrm>
          <a:prstGeom prst="rect">
            <a:avLst/>
          </a:prstGeom>
          <a:solidFill>
            <a:schemeClr val="bg1"/>
          </a:solidFill>
        </p:spPr>
        <p:txBody>
          <a:bodyPr vert="vert270" wrap="square" rtlCol="0">
            <a:spAutoFit/>
          </a:bodyPr>
          <a:lstStyle/>
          <a:p>
            <a:pPr algn="r"/>
            <a:r>
              <a:rPr lang="en-US" sz="1400" dirty="0"/>
              <a:t>Myanmar</a:t>
            </a:r>
          </a:p>
        </p:txBody>
      </p:sp>
      <p:sp>
        <p:nvSpPr>
          <p:cNvPr id="11" name="TextBox 10">
            <a:extLst>
              <a:ext uri="{FF2B5EF4-FFF2-40B4-BE49-F238E27FC236}">
                <a16:creationId xmlns:a16="http://schemas.microsoft.com/office/drawing/2014/main" id="{72356AA1-B009-4CD7-A869-E342E1698FFB}"/>
              </a:ext>
            </a:extLst>
          </p:cNvPr>
          <p:cNvSpPr txBox="1"/>
          <p:nvPr/>
        </p:nvSpPr>
        <p:spPr>
          <a:xfrm>
            <a:off x="3158004" y="4889769"/>
            <a:ext cx="400110" cy="914400"/>
          </a:xfrm>
          <a:prstGeom prst="rect">
            <a:avLst/>
          </a:prstGeom>
          <a:solidFill>
            <a:schemeClr val="bg1"/>
          </a:solidFill>
        </p:spPr>
        <p:txBody>
          <a:bodyPr vert="vert270" wrap="square" rtlCol="0">
            <a:spAutoFit/>
          </a:bodyPr>
          <a:lstStyle/>
          <a:p>
            <a:pPr algn="r"/>
            <a:r>
              <a:rPr lang="en-US" sz="1400" dirty="0"/>
              <a:t>Senegal</a:t>
            </a:r>
          </a:p>
        </p:txBody>
      </p:sp>
      <p:sp>
        <p:nvSpPr>
          <p:cNvPr id="12" name="TextBox 11">
            <a:extLst>
              <a:ext uri="{FF2B5EF4-FFF2-40B4-BE49-F238E27FC236}">
                <a16:creationId xmlns:a16="http://schemas.microsoft.com/office/drawing/2014/main" id="{ABC53B7C-8D60-40CC-B563-901F3E0B417F}"/>
              </a:ext>
            </a:extLst>
          </p:cNvPr>
          <p:cNvSpPr txBox="1"/>
          <p:nvPr/>
        </p:nvSpPr>
        <p:spPr>
          <a:xfrm>
            <a:off x="4401376" y="4889769"/>
            <a:ext cx="400110" cy="914400"/>
          </a:xfrm>
          <a:prstGeom prst="rect">
            <a:avLst/>
          </a:prstGeom>
          <a:solidFill>
            <a:schemeClr val="bg1"/>
          </a:solidFill>
        </p:spPr>
        <p:txBody>
          <a:bodyPr vert="vert270" wrap="square" rtlCol="0">
            <a:spAutoFit/>
          </a:bodyPr>
          <a:lstStyle/>
          <a:p>
            <a:pPr algn="r"/>
            <a:r>
              <a:rPr lang="en-US" sz="1400" dirty="0"/>
              <a:t>Viet Nam</a:t>
            </a:r>
          </a:p>
        </p:txBody>
      </p:sp>
      <p:sp>
        <p:nvSpPr>
          <p:cNvPr id="13" name="TextBox 12">
            <a:extLst>
              <a:ext uri="{FF2B5EF4-FFF2-40B4-BE49-F238E27FC236}">
                <a16:creationId xmlns:a16="http://schemas.microsoft.com/office/drawing/2014/main" id="{0327A17E-971D-4CFE-88DD-4BBCA901CF83}"/>
              </a:ext>
            </a:extLst>
          </p:cNvPr>
          <p:cNvSpPr txBox="1"/>
          <p:nvPr/>
        </p:nvSpPr>
        <p:spPr>
          <a:xfrm>
            <a:off x="5655312" y="4889769"/>
            <a:ext cx="400110" cy="914400"/>
          </a:xfrm>
          <a:prstGeom prst="rect">
            <a:avLst/>
          </a:prstGeom>
          <a:solidFill>
            <a:schemeClr val="bg1"/>
          </a:solidFill>
        </p:spPr>
        <p:txBody>
          <a:bodyPr vert="vert270" wrap="square" rtlCol="0">
            <a:spAutoFit/>
          </a:bodyPr>
          <a:lstStyle/>
          <a:p>
            <a:pPr algn="r"/>
            <a:r>
              <a:rPr lang="en-US" sz="1400" dirty="0"/>
              <a:t>Zimbabwe</a:t>
            </a:r>
          </a:p>
        </p:txBody>
      </p:sp>
      <p:sp>
        <p:nvSpPr>
          <p:cNvPr id="14" name="TextBox 13">
            <a:extLst>
              <a:ext uri="{FF2B5EF4-FFF2-40B4-BE49-F238E27FC236}">
                <a16:creationId xmlns:a16="http://schemas.microsoft.com/office/drawing/2014/main" id="{ACEC77D2-3908-4F8A-B292-36997B702A6D}"/>
              </a:ext>
            </a:extLst>
          </p:cNvPr>
          <p:cNvSpPr txBox="1"/>
          <p:nvPr/>
        </p:nvSpPr>
        <p:spPr>
          <a:xfrm>
            <a:off x="6859150" y="4889769"/>
            <a:ext cx="400110" cy="914400"/>
          </a:xfrm>
          <a:prstGeom prst="rect">
            <a:avLst/>
          </a:prstGeom>
          <a:solidFill>
            <a:schemeClr val="bg1"/>
          </a:solidFill>
        </p:spPr>
        <p:txBody>
          <a:bodyPr vert="vert270" wrap="square" rtlCol="0">
            <a:spAutoFit/>
          </a:bodyPr>
          <a:lstStyle/>
          <a:p>
            <a:pPr algn="r"/>
            <a:r>
              <a:rPr lang="en-US" sz="1400" dirty="0"/>
              <a:t>Ukraine</a:t>
            </a:r>
          </a:p>
        </p:txBody>
      </p:sp>
      <p:sp>
        <p:nvSpPr>
          <p:cNvPr id="15" name="TextBox 14">
            <a:extLst>
              <a:ext uri="{FF2B5EF4-FFF2-40B4-BE49-F238E27FC236}">
                <a16:creationId xmlns:a16="http://schemas.microsoft.com/office/drawing/2014/main" id="{56E5B697-304B-4705-A3B4-8484934A442E}"/>
              </a:ext>
            </a:extLst>
          </p:cNvPr>
          <p:cNvSpPr txBox="1"/>
          <p:nvPr/>
        </p:nvSpPr>
        <p:spPr>
          <a:xfrm>
            <a:off x="8113086" y="4889769"/>
            <a:ext cx="400110" cy="1130063"/>
          </a:xfrm>
          <a:prstGeom prst="rect">
            <a:avLst/>
          </a:prstGeom>
          <a:solidFill>
            <a:schemeClr val="bg1"/>
          </a:solidFill>
        </p:spPr>
        <p:txBody>
          <a:bodyPr vert="vert270" wrap="square" rtlCol="0">
            <a:spAutoFit/>
          </a:bodyPr>
          <a:lstStyle/>
          <a:p>
            <a:pPr algn="r"/>
            <a:r>
              <a:rPr lang="en-US" sz="1400" dirty="0"/>
              <a:t>South Sudan</a:t>
            </a:r>
          </a:p>
        </p:txBody>
      </p:sp>
      <p:sp>
        <p:nvSpPr>
          <p:cNvPr id="16" name="TextBox 15">
            <a:extLst>
              <a:ext uri="{FF2B5EF4-FFF2-40B4-BE49-F238E27FC236}">
                <a16:creationId xmlns:a16="http://schemas.microsoft.com/office/drawing/2014/main" id="{6243FDCB-4D69-4455-B9F6-13179BD9AADB}"/>
              </a:ext>
            </a:extLst>
          </p:cNvPr>
          <p:cNvSpPr txBox="1"/>
          <p:nvPr/>
        </p:nvSpPr>
        <p:spPr>
          <a:xfrm>
            <a:off x="9332286" y="4889769"/>
            <a:ext cx="400110" cy="1130063"/>
          </a:xfrm>
          <a:prstGeom prst="rect">
            <a:avLst/>
          </a:prstGeom>
          <a:solidFill>
            <a:schemeClr val="bg1"/>
          </a:solidFill>
        </p:spPr>
        <p:txBody>
          <a:bodyPr vert="vert270" wrap="square" rtlCol="0">
            <a:spAutoFit/>
          </a:bodyPr>
          <a:lstStyle/>
          <a:p>
            <a:pPr algn="r"/>
            <a:r>
              <a:rPr lang="en-US" sz="1400" dirty="0"/>
              <a:t>Kenya</a:t>
            </a:r>
          </a:p>
        </p:txBody>
      </p:sp>
      <p:sp>
        <p:nvSpPr>
          <p:cNvPr id="19" name="TextBox 18">
            <a:extLst>
              <a:ext uri="{FF2B5EF4-FFF2-40B4-BE49-F238E27FC236}">
                <a16:creationId xmlns:a16="http://schemas.microsoft.com/office/drawing/2014/main" id="{56EB6FC7-F367-4E65-AB2B-1E51DEB9D0DE}"/>
              </a:ext>
            </a:extLst>
          </p:cNvPr>
          <p:cNvSpPr txBox="1"/>
          <p:nvPr/>
        </p:nvSpPr>
        <p:spPr>
          <a:xfrm>
            <a:off x="2208093" y="3988616"/>
            <a:ext cx="700099" cy="307777"/>
          </a:xfrm>
          <a:prstGeom prst="rect">
            <a:avLst/>
          </a:prstGeom>
          <a:noFill/>
        </p:spPr>
        <p:txBody>
          <a:bodyPr wrap="square" rtlCol="0">
            <a:spAutoFit/>
          </a:bodyPr>
          <a:lstStyle/>
          <a:p>
            <a:r>
              <a:rPr lang="en-US" sz="1400" b="1" dirty="0"/>
              <a:t>FSW</a:t>
            </a:r>
          </a:p>
        </p:txBody>
      </p:sp>
      <p:sp>
        <p:nvSpPr>
          <p:cNvPr id="20" name="TextBox 19">
            <a:extLst>
              <a:ext uri="{FF2B5EF4-FFF2-40B4-BE49-F238E27FC236}">
                <a16:creationId xmlns:a16="http://schemas.microsoft.com/office/drawing/2014/main" id="{EE3B4D14-A0E1-488C-8A69-0EED86617A02}"/>
              </a:ext>
            </a:extLst>
          </p:cNvPr>
          <p:cNvSpPr txBox="1"/>
          <p:nvPr/>
        </p:nvSpPr>
        <p:spPr>
          <a:xfrm>
            <a:off x="2169993" y="2457699"/>
            <a:ext cx="889974" cy="523220"/>
          </a:xfrm>
          <a:prstGeom prst="rect">
            <a:avLst/>
          </a:prstGeom>
          <a:noFill/>
        </p:spPr>
        <p:txBody>
          <a:bodyPr wrap="square" rtlCol="0">
            <a:spAutoFit/>
          </a:bodyPr>
          <a:lstStyle/>
          <a:p>
            <a:r>
              <a:rPr lang="en-US" sz="1400" b="1" dirty="0"/>
              <a:t>Women ≥ 15 y/o</a:t>
            </a:r>
          </a:p>
        </p:txBody>
      </p:sp>
    </p:spTree>
    <p:extLst>
      <p:ext uri="{BB962C8B-B14F-4D97-AF65-F5344CB8AC3E}">
        <p14:creationId xmlns:p14="http://schemas.microsoft.com/office/powerpoint/2010/main" val="3178309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113163-8DBD-4715-B14F-EE58F89DAFCC}"/>
              </a:ext>
            </a:extLst>
          </p:cNvPr>
          <p:cNvGrpSpPr/>
          <p:nvPr/>
        </p:nvGrpSpPr>
        <p:grpSpPr>
          <a:xfrm>
            <a:off x="990600" y="1981201"/>
            <a:ext cx="10667999" cy="4282224"/>
            <a:chOff x="990600" y="1855246"/>
            <a:chExt cx="10667999" cy="4282224"/>
          </a:xfrm>
        </p:grpSpPr>
        <p:grpSp>
          <p:nvGrpSpPr>
            <p:cNvPr id="8" name="Group 7">
              <a:extLst>
                <a:ext uri="{FF2B5EF4-FFF2-40B4-BE49-F238E27FC236}">
                  <a16:creationId xmlns:a16="http://schemas.microsoft.com/office/drawing/2014/main" id="{0F3265A3-8133-4DE3-BE2B-14FEAFDE79B8}"/>
                </a:ext>
              </a:extLst>
            </p:cNvPr>
            <p:cNvGrpSpPr>
              <a:grpSpLocks noChangeAspect="1"/>
            </p:cNvGrpSpPr>
            <p:nvPr/>
          </p:nvGrpSpPr>
          <p:grpSpPr>
            <a:xfrm>
              <a:off x="1348544" y="1855246"/>
              <a:ext cx="10310055" cy="2872132"/>
              <a:chOff x="2428424" y="2248274"/>
              <a:chExt cx="5963380" cy="1500495"/>
            </a:xfrm>
          </p:grpSpPr>
          <p:pic>
            <p:nvPicPr>
              <p:cNvPr id="5" name="Picture 4"/>
              <p:cNvPicPr>
                <a:picLocks noChangeAspect="1"/>
              </p:cNvPicPr>
              <p:nvPr/>
            </p:nvPicPr>
            <p:blipFill rotWithShape="1">
              <a:blip r:embed="rId3"/>
              <a:srcRect l="17939" t="12669" b="67778"/>
              <a:stretch/>
            </p:blipFill>
            <p:spPr>
              <a:xfrm>
                <a:off x="2428424" y="2248274"/>
                <a:ext cx="5839971" cy="1340973"/>
              </a:xfrm>
              <a:prstGeom prst="rect">
                <a:avLst/>
              </a:prstGeom>
            </p:spPr>
          </p:pic>
          <p:pic>
            <p:nvPicPr>
              <p:cNvPr id="18" name="Picture 17">
                <a:extLst>
                  <a:ext uri="{FF2B5EF4-FFF2-40B4-BE49-F238E27FC236}">
                    <a16:creationId xmlns:a16="http://schemas.microsoft.com/office/drawing/2014/main" id="{36AF83DD-DF20-4306-81AD-E8D1E7864E56}"/>
                  </a:ext>
                </a:extLst>
              </p:cNvPr>
              <p:cNvPicPr>
                <a:picLocks noChangeAspect="1"/>
              </p:cNvPicPr>
              <p:nvPr/>
            </p:nvPicPr>
            <p:blipFill rotWithShape="1">
              <a:blip r:embed="rId3"/>
              <a:srcRect l="19715" t="51684" r="-1775" b="45972"/>
              <a:stretch/>
            </p:blipFill>
            <p:spPr>
              <a:xfrm>
                <a:off x="2551833" y="3587976"/>
                <a:ext cx="5839971" cy="160793"/>
              </a:xfrm>
              <a:prstGeom prst="rect">
                <a:avLst/>
              </a:prstGeom>
            </p:spPr>
          </p:pic>
        </p:grpSp>
        <p:grpSp>
          <p:nvGrpSpPr>
            <p:cNvPr id="13" name="Group 12">
              <a:extLst>
                <a:ext uri="{FF2B5EF4-FFF2-40B4-BE49-F238E27FC236}">
                  <a16:creationId xmlns:a16="http://schemas.microsoft.com/office/drawing/2014/main" id="{D87A4B3E-2F1F-49DE-8C29-F18B6444CB0E}"/>
                </a:ext>
              </a:extLst>
            </p:cNvPr>
            <p:cNvGrpSpPr/>
            <p:nvPr/>
          </p:nvGrpSpPr>
          <p:grpSpPr>
            <a:xfrm>
              <a:off x="1070716" y="5109471"/>
              <a:ext cx="8987684" cy="1020283"/>
              <a:chOff x="36183" y="5335744"/>
              <a:chExt cx="8987684" cy="1020283"/>
            </a:xfrm>
          </p:grpSpPr>
          <p:pic>
            <p:nvPicPr>
              <p:cNvPr id="4" name="Picture 3">
                <a:extLst>
                  <a:ext uri="{FF2B5EF4-FFF2-40B4-BE49-F238E27FC236}">
                    <a16:creationId xmlns:a16="http://schemas.microsoft.com/office/drawing/2014/main" id="{6506EBEF-3576-469C-B75D-700D319C2188}"/>
                  </a:ext>
                </a:extLst>
              </p:cNvPr>
              <p:cNvPicPr>
                <a:picLocks noChangeAspect="1"/>
              </p:cNvPicPr>
              <p:nvPr/>
            </p:nvPicPr>
            <p:blipFill rotWithShape="1">
              <a:blip r:embed="rId4"/>
              <a:srcRect b="28570"/>
              <a:stretch/>
            </p:blipFill>
            <p:spPr>
              <a:xfrm>
                <a:off x="36183" y="5335744"/>
                <a:ext cx="6915150" cy="612328"/>
              </a:xfrm>
              <a:prstGeom prst="rect">
                <a:avLst/>
              </a:prstGeom>
            </p:spPr>
          </p:pic>
          <p:sp>
            <p:nvSpPr>
              <p:cNvPr id="2" name="TextBox 1">
                <a:extLst>
                  <a:ext uri="{FF2B5EF4-FFF2-40B4-BE49-F238E27FC236}">
                    <a16:creationId xmlns:a16="http://schemas.microsoft.com/office/drawing/2014/main" id="{F5002F54-4AF7-4A0B-98E4-D15C34077F42}"/>
                  </a:ext>
                </a:extLst>
              </p:cNvPr>
              <p:cNvSpPr txBox="1"/>
              <p:nvPr/>
            </p:nvSpPr>
            <p:spPr>
              <a:xfrm>
                <a:off x="469075" y="5602719"/>
                <a:ext cx="8527912" cy="338554"/>
              </a:xfrm>
              <a:prstGeom prst="rect">
                <a:avLst/>
              </a:prstGeom>
              <a:solidFill>
                <a:schemeClr val="bg1"/>
              </a:solidFill>
            </p:spPr>
            <p:txBody>
              <a:bodyPr wrap="square" rtlCol="0">
                <a:spAutoFit/>
              </a:bodyPr>
              <a:lstStyle/>
              <a:p>
                <a:r>
                  <a:rPr lang="en-US" sz="1600" dirty="0"/>
                  <a:t>Health-care professional ever told other people about their HIV status without their consent</a:t>
                </a:r>
              </a:p>
            </p:txBody>
          </p:sp>
          <p:sp>
            <p:nvSpPr>
              <p:cNvPr id="12" name="TextBox 11">
                <a:extLst>
                  <a:ext uri="{FF2B5EF4-FFF2-40B4-BE49-F238E27FC236}">
                    <a16:creationId xmlns:a16="http://schemas.microsoft.com/office/drawing/2014/main" id="{F1417EF3-819B-417C-A843-49FC64262F6A}"/>
                  </a:ext>
                </a:extLst>
              </p:cNvPr>
              <p:cNvSpPr txBox="1"/>
              <p:nvPr/>
            </p:nvSpPr>
            <p:spPr>
              <a:xfrm>
                <a:off x="495955" y="6017473"/>
                <a:ext cx="8527912" cy="338554"/>
              </a:xfrm>
              <a:prstGeom prst="rect">
                <a:avLst/>
              </a:prstGeom>
              <a:solidFill>
                <a:schemeClr val="bg1"/>
              </a:solidFill>
            </p:spPr>
            <p:txBody>
              <a:bodyPr wrap="square" rtlCol="0">
                <a:spAutoFit/>
              </a:bodyPr>
              <a:lstStyle/>
              <a:p>
                <a:r>
                  <a:rPr lang="en-US" sz="1600" dirty="0"/>
                  <a:t>Denied health services because of their HIV status at least once in the past 12 months</a:t>
                </a:r>
              </a:p>
            </p:txBody>
          </p:sp>
        </p:grpSp>
        <p:sp>
          <p:nvSpPr>
            <p:cNvPr id="14" name="TextBox 13">
              <a:extLst>
                <a:ext uri="{FF2B5EF4-FFF2-40B4-BE49-F238E27FC236}">
                  <a16:creationId xmlns:a16="http://schemas.microsoft.com/office/drawing/2014/main" id="{D9955CB2-B4D2-4A26-8B1D-77E90CC01944}"/>
                </a:ext>
              </a:extLst>
            </p:cNvPr>
            <p:cNvSpPr txBox="1"/>
            <p:nvPr/>
          </p:nvSpPr>
          <p:spPr>
            <a:xfrm>
              <a:off x="2369385" y="4953000"/>
              <a:ext cx="9060614" cy="307777"/>
            </a:xfrm>
            <a:prstGeom prst="rect">
              <a:avLst/>
            </a:prstGeom>
            <a:solidFill>
              <a:schemeClr val="bg1"/>
            </a:solidFill>
          </p:spPr>
          <p:txBody>
            <a:bodyPr wrap="square" rtlCol="0">
              <a:spAutoFit/>
            </a:bodyPr>
            <a:lstStyle/>
            <a:p>
              <a:r>
                <a:rPr lang="en-US" sz="1400" dirty="0"/>
                <a:t>0              10             20             30             40             50            60             70             80             90            100</a:t>
              </a:r>
            </a:p>
          </p:txBody>
        </p:sp>
        <p:sp>
          <p:nvSpPr>
            <p:cNvPr id="15" name="TextBox 14">
              <a:extLst>
                <a:ext uri="{FF2B5EF4-FFF2-40B4-BE49-F238E27FC236}">
                  <a16:creationId xmlns:a16="http://schemas.microsoft.com/office/drawing/2014/main" id="{CFB85EC3-B7F9-487E-AF76-030FF2C6F957}"/>
                </a:ext>
              </a:extLst>
            </p:cNvPr>
            <p:cNvSpPr txBox="1"/>
            <p:nvPr/>
          </p:nvSpPr>
          <p:spPr>
            <a:xfrm>
              <a:off x="990600" y="2209800"/>
              <a:ext cx="1447800" cy="2862322"/>
            </a:xfrm>
            <a:prstGeom prst="rect">
              <a:avLst/>
            </a:prstGeom>
            <a:solidFill>
              <a:schemeClr val="bg1"/>
            </a:solidFill>
          </p:spPr>
          <p:txBody>
            <a:bodyPr wrap="square" rtlCol="0">
              <a:spAutoFit/>
            </a:bodyPr>
            <a:lstStyle/>
            <a:p>
              <a:pPr algn="r"/>
              <a:r>
                <a:rPr lang="en-US" dirty="0"/>
                <a:t>Algeria</a:t>
              </a:r>
            </a:p>
            <a:p>
              <a:pPr algn="r"/>
              <a:r>
                <a:rPr lang="en-US" dirty="0"/>
                <a:t>Morocco</a:t>
              </a:r>
            </a:p>
            <a:p>
              <a:pPr algn="r"/>
              <a:r>
                <a:rPr lang="en-US" dirty="0"/>
                <a:t>Mauritius</a:t>
              </a:r>
            </a:p>
            <a:p>
              <a:pPr algn="r"/>
              <a:r>
                <a:rPr lang="en-US" dirty="0"/>
                <a:t>Tajikistan</a:t>
              </a:r>
            </a:p>
            <a:p>
              <a:pPr algn="r"/>
              <a:r>
                <a:rPr lang="en-US" dirty="0"/>
                <a:t>Ukraine</a:t>
              </a:r>
            </a:p>
            <a:p>
              <a:pPr algn="r"/>
              <a:r>
                <a:rPr lang="en-US" dirty="0"/>
                <a:t>Kazakhstan</a:t>
              </a:r>
            </a:p>
            <a:p>
              <a:pPr algn="r"/>
              <a:r>
                <a:rPr lang="en-US" dirty="0"/>
                <a:t>Germany</a:t>
              </a:r>
            </a:p>
            <a:p>
              <a:pPr algn="r"/>
              <a:r>
                <a:rPr lang="en-US" dirty="0"/>
                <a:t>Paraguay</a:t>
              </a:r>
            </a:p>
            <a:p>
              <a:pPr algn="r"/>
              <a:r>
                <a:rPr lang="en-US" dirty="0"/>
                <a:t>Zimbabwe</a:t>
              </a:r>
            </a:p>
            <a:p>
              <a:pPr algn="r"/>
              <a:endParaRPr lang="en-US" dirty="0"/>
            </a:p>
          </p:txBody>
        </p:sp>
        <p:pic>
          <p:nvPicPr>
            <p:cNvPr id="3" name="Picture 2">
              <a:extLst>
                <a:ext uri="{FF2B5EF4-FFF2-40B4-BE49-F238E27FC236}">
                  <a16:creationId xmlns:a16="http://schemas.microsoft.com/office/drawing/2014/main" id="{2112B67D-9645-44EC-AA16-7803DE66AD83}"/>
                </a:ext>
              </a:extLst>
            </p:cNvPr>
            <p:cNvPicPr>
              <a:picLocks noChangeAspect="1"/>
            </p:cNvPicPr>
            <p:nvPr/>
          </p:nvPicPr>
          <p:blipFill rotWithShape="1">
            <a:blip r:embed="rId5"/>
            <a:srcRect t="1" r="93256" b="35002"/>
            <a:stretch/>
          </p:blipFill>
          <p:spPr>
            <a:xfrm>
              <a:off x="1114900" y="5704109"/>
              <a:ext cx="436808" cy="433361"/>
            </a:xfrm>
            <a:prstGeom prst="rect">
              <a:avLst/>
            </a:prstGeom>
          </p:spPr>
        </p:pic>
      </p:grpSp>
      <p:sp>
        <p:nvSpPr>
          <p:cNvPr id="17" name="Rectangle 16">
            <a:extLst>
              <a:ext uri="{FF2B5EF4-FFF2-40B4-BE49-F238E27FC236}">
                <a16:creationId xmlns:a16="http://schemas.microsoft.com/office/drawing/2014/main" id="{DC714E27-2399-4677-B3FE-B2EC3BB2902A}"/>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532488AC-7045-4115-B6A7-76D12FC98759}"/>
              </a:ext>
            </a:extLst>
          </p:cNvPr>
          <p:cNvSpPr>
            <a:spLocks noGrp="1"/>
          </p:cNvSpPr>
          <p:nvPr>
            <p:ph type="title"/>
          </p:nvPr>
        </p:nvSpPr>
        <p:spPr>
          <a:xfrm>
            <a:off x="748166" y="317687"/>
            <a:ext cx="11443833" cy="990600"/>
          </a:xfrm>
        </p:spPr>
        <p:txBody>
          <a:bodyPr/>
          <a:lstStyle/>
          <a:p>
            <a:r>
              <a:rPr lang="en-US" dirty="0"/>
              <a:t>Discrimination within healthcare setting is a formidable barrier</a:t>
            </a:r>
          </a:p>
        </p:txBody>
      </p:sp>
      <p:sp>
        <p:nvSpPr>
          <p:cNvPr id="10" name="Content Placeholder 9">
            <a:extLst>
              <a:ext uri="{FF2B5EF4-FFF2-40B4-BE49-F238E27FC236}">
                <a16:creationId xmlns:a16="http://schemas.microsoft.com/office/drawing/2014/main" id="{135457F5-19AB-4E5D-9C22-2590FAF89565}"/>
              </a:ext>
            </a:extLst>
          </p:cNvPr>
          <p:cNvSpPr>
            <a:spLocks noGrp="1"/>
          </p:cNvSpPr>
          <p:nvPr>
            <p:ph sz="quarter" idx="1"/>
          </p:nvPr>
        </p:nvSpPr>
        <p:spPr>
          <a:xfrm>
            <a:off x="2209800" y="1430595"/>
            <a:ext cx="8153400" cy="1026094"/>
          </a:xfrm>
        </p:spPr>
        <p:txBody>
          <a:bodyPr/>
          <a:lstStyle/>
          <a:p>
            <a:pPr marL="0" indent="0" algn="ctr">
              <a:buNone/>
            </a:pPr>
            <a:r>
              <a:rPr lang="en-US" sz="2400" dirty="0">
                <a:latin typeface="Arial" panose="020B0604020202020204" pitchFamily="34" charset="0"/>
                <a:cs typeface="Arial" panose="020B0604020202020204" pitchFamily="34" charset="0"/>
              </a:rPr>
              <a:t>Percentage of people living with HIV who experienced discrimination in  health-care settings, 2012-2017</a:t>
            </a:r>
          </a:p>
        </p:txBody>
      </p:sp>
      <p:sp>
        <p:nvSpPr>
          <p:cNvPr id="11" name="TextBox 10">
            <a:extLst>
              <a:ext uri="{FF2B5EF4-FFF2-40B4-BE49-F238E27FC236}">
                <a16:creationId xmlns:a16="http://schemas.microsoft.com/office/drawing/2014/main" id="{4A8BB450-2A7A-4C76-B4A1-2E9F3775E2DE}"/>
              </a:ext>
            </a:extLst>
          </p:cNvPr>
          <p:cNvSpPr txBox="1"/>
          <p:nvPr/>
        </p:nvSpPr>
        <p:spPr>
          <a:xfrm>
            <a:off x="15898" y="6518149"/>
            <a:ext cx="1698602" cy="369332"/>
          </a:xfrm>
          <a:prstGeom prst="rect">
            <a:avLst/>
          </a:prstGeom>
          <a:noFill/>
        </p:spPr>
        <p:txBody>
          <a:bodyPr wrap="none" rtlCol="0">
            <a:spAutoFit/>
          </a:bodyPr>
          <a:lstStyle/>
          <a:p>
            <a:r>
              <a:rPr lang="en-US" dirty="0"/>
              <a:t>UNAIDS, 2018</a:t>
            </a:r>
          </a:p>
        </p:txBody>
      </p:sp>
      <p:pic>
        <p:nvPicPr>
          <p:cNvPr id="16" name="Graphic 15" descr="Forbidden">
            <a:extLst>
              <a:ext uri="{FF2B5EF4-FFF2-40B4-BE49-F238E27FC236}">
                <a16:creationId xmlns:a16="http://schemas.microsoft.com/office/drawing/2014/main" id="{C4CB103A-5FEE-48FE-89D7-B2FBD52179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0" y="655320"/>
            <a:ext cx="640080" cy="640080"/>
          </a:xfrm>
          <a:prstGeom prst="rect">
            <a:avLst/>
          </a:prstGeom>
        </p:spPr>
      </p:pic>
      <p:cxnSp>
        <p:nvCxnSpPr>
          <p:cNvPr id="20" name="Straight Connector 19">
            <a:extLst>
              <a:ext uri="{FF2B5EF4-FFF2-40B4-BE49-F238E27FC236}">
                <a16:creationId xmlns:a16="http://schemas.microsoft.com/office/drawing/2014/main" id="{3B0A4770-361F-4282-80ED-ADEC3A8D6B32}"/>
              </a:ext>
            </a:extLst>
          </p:cNvPr>
          <p:cNvCxnSpPr>
            <a:cxnSpLocks/>
          </p:cNvCxnSpPr>
          <p:nvPr/>
        </p:nvCxnSpPr>
        <p:spPr>
          <a:xfrm>
            <a:off x="2514600" y="2133600"/>
            <a:ext cx="0" cy="28194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82DA67CC-D85A-4DD3-8D55-D4C9823C682C}"/>
              </a:ext>
            </a:extLst>
          </p:cNvPr>
          <p:cNvCxnSpPr>
            <a:cxnSpLocks/>
          </p:cNvCxnSpPr>
          <p:nvPr/>
        </p:nvCxnSpPr>
        <p:spPr>
          <a:xfrm flipH="1">
            <a:off x="2514600" y="4953000"/>
            <a:ext cx="845820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68065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5FBE5D-657A-4905-8A00-F95071197739}"/>
              </a:ext>
            </a:extLst>
          </p:cNvPr>
          <p:cNvSpPr>
            <a:spLocks/>
          </p:cNvSpPr>
          <p:nvPr/>
        </p:nvSpPr>
        <p:spPr>
          <a:xfrm>
            <a:off x="4108" y="-1"/>
            <a:ext cx="12187891" cy="1387211"/>
          </a:xfrm>
          <a:prstGeom prst="rect">
            <a:avLst/>
          </a:prstGeom>
          <a:solidFill>
            <a:schemeClr val="accent5">
              <a:lumMod val="40000"/>
              <a:lumOff val="6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5132" y="2172177"/>
            <a:ext cx="8521868" cy="384762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extBox 1"/>
          <p:cNvSpPr txBox="1"/>
          <p:nvPr/>
        </p:nvSpPr>
        <p:spPr>
          <a:xfrm>
            <a:off x="0" y="6488668"/>
            <a:ext cx="1838965" cy="369332"/>
          </a:xfrm>
          <a:prstGeom prst="rect">
            <a:avLst/>
          </a:prstGeom>
          <a:noFill/>
        </p:spPr>
        <p:txBody>
          <a:bodyPr wrap="none" rtlCol="0">
            <a:spAutoFit/>
          </a:bodyPr>
          <a:lstStyle/>
          <a:p>
            <a:r>
              <a:rPr lang="en-US" dirty="0"/>
              <a:t>Schwartz, 2015</a:t>
            </a:r>
          </a:p>
        </p:txBody>
      </p:sp>
      <p:sp>
        <p:nvSpPr>
          <p:cNvPr id="3" name="Title 2">
            <a:extLst>
              <a:ext uri="{FF2B5EF4-FFF2-40B4-BE49-F238E27FC236}">
                <a16:creationId xmlns:a16="http://schemas.microsoft.com/office/drawing/2014/main" id="{5CF9E71E-E3B3-4FD7-B2EE-34F9162926D3}"/>
              </a:ext>
            </a:extLst>
          </p:cNvPr>
          <p:cNvSpPr>
            <a:spLocks noGrp="1"/>
          </p:cNvSpPr>
          <p:nvPr>
            <p:ph type="title"/>
          </p:nvPr>
        </p:nvSpPr>
        <p:spPr>
          <a:xfrm>
            <a:off x="812800" y="228600"/>
            <a:ext cx="11226800" cy="990600"/>
          </a:xfrm>
        </p:spPr>
        <p:txBody>
          <a:bodyPr/>
          <a:lstStyle/>
          <a:p>
            <a:r>
              <a:rPr lang="en-US" sz="3200" dirty="0" smtClean="0"/>
              <a:t>Same-sex marriage prohibition law</a:t>
            </a:r>
            <a:r>
              <a:rPr lang="en-US" sz="3200" dirty="0"/>
              <a:t> </a:t>
            </a:r>
            <a:r>
              <a:rPr lang="en-US" sz="3200" dirty="0" smtClean="0"/>
              <a:t>discourages </a:t>
            </a:r>
            <a:r>
              <a:rPr lang="en-US" sz="3200" dirty="0"/>
              <a:t>health seeking behavior in Nigeria </a:t>
            </a:r>
            <a:endParaRPr lang="en-US" sz="3200" dirty="0">
              <a:solidFill>
                <a:srgbClr val="FF0000"/>
              </a:solidFill>
            </a:endParaRPr>
          </a:p>
        </p:txBody>
      </p:sp>
      <p:pic>
        <p:nvPicPr>
          <p:cNvPr id="7" name="Graphic 6" descr="Forbidden">
            <a:extLst>
              <a:ext uri="{FF2B5EF4-FFF2-40B4-BE49-F238E27FC236}">
                <a16:creationId xmlns:a16="http://schemas.microsoft.com/office/drawing/2014/main" id="{866C9CD5-8EA2-428C-B4EC-7E3B34321F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0" y="655320"/>
            <a:ext cx="640080" cy="640080"/>
          </a:xfrm>
          <a:prstGeom prst="rect">
            <a:avLst/>
          </a:prstGeom>
        </p:spPr>
      </p:pic>
    </p:spTree>
    <p:extLst>
      <p:ext uri="{BB962C8B-B14F-4D97-AF65-F5344CB8AC3E}">
        <p14:creationId xmlns:p14="http://schemas.microsoft.com/office/powerpoint/2010/main" val="2823909439"/>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5"/>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2">
      <a:dk1>
        <a:srgbClr val="000000"/>
      </a:dk1>
      <a:lt1>
        <a:srgbClr val="FFFFFF"/>
      </a:lt1>
      <a:dk2>
        <a:srgbClr val="000000"/>
      </a:dk2>
      <a:lt2>
        <a:srgbClr val="FFFFFF"/>
      </a:lt2>
      <a:accent1>
        <a:srgbClr val="800080"/>
      </a:accent1>
      <a:accent2>
        <a:srgbClr val="262626"/>
      </a:accent2>
      <a:accent3>
        <a:srgbClr val="FFFFFF"/>
      </a:accent3>
      <a:accent4>
        <a:srgbClr val="000000"/>
      </a:accent4>
      <a:accent5>
        <a:srgbClr val="C0AAC0"/>
      </a:accent5>
      <a:accent6>
        <a:srgbClr val="212121"/>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raClrScheme>
      <a:clrScheme name="Median 1">
        <a:dk1>
          <a:srgbClr val="000000"/>
        </a:dk1>
        <a:lt1>
          <a:srgbClr val="FFFFFF"/>
        </a:lt1>
        <a:dk2>
          <a:srgbClr val="000000"/>
        </a:dk2>
        <a:lt2>
          <a:srgbClr val="FFFFFF"/>
        </a:lt2>
        <a:accent1>
          <a:srgbClr val="262626"/>
        </a:accent1>
        <a:accent2>
          <a:srgbClr val="800080"/>
        </a:accent2>
        <a:accent3>
          <a:srgbClr val="FFFFFF"/>
        </a:accent3>
        <a:accent4>
          <a:srgbClr val="000000"/>
        </a:accent4>
        <a:accent5>
          <a:srgbClr val="ACACAC"/>
        </a:accent5>
        <a:accent6>
          <a:srgbClr val="730073"/>
        </a:accent6>
        <a:hlink>
          <a:srgbClr val="F7B615"/>
        </a:hlink>
        <a:folHlink>
          <a:srgbClr val="704404"/>
        </a:folHlink>
      </a:clrScheme>
      <a:clrMap bg1="lt1" tx1="dk1" bg2="lt2" tx2="dk2" accent1="accent1" accent2="accent2" accent3="accent3" accent4="accent4" accent5="accent5" accent6="accent6" hlink="hlink" folHlink="folHlink"/>
    </a:extraClrScheme>
    <a:extraClrScheme>
      <a:clrScheme name="Median 2">
        <a:dk1>
          <a:srgbClr val="000000"/>
        </a:dk1>
        <a:lt1>
          <a:srgbClr val="FFFFFF"/>
        </a:lt1>
        <a:dk2>
          <a:srgbClr val="000000"/>
        </a:dk2>
        <a:lt2>
          <a:srgbClr val="FFFFFF"/>
        </a:lt2>
        <a:accent1>
          <a:srgbClr val="800080"/>
        </a:accent1>
        <a:accent2>
          <a:srgbClr val="262626"/>
        </a:accent2>
        <a:accent3>
          <a:srgbClr val="FFFFFF"/>
        </a:accent3>
        <a:accent4>
          <a:srgbClr val="000000"/>
        </a:accent4>
        <a:accent5>
          <a:srgbClr val="C0AAC0"/>
        </a:accent5>
        <a:accent6>
          <a:srgbClr val="212121"/>
        </a:accent6>
        <a:hlink>
          <a:srgbClr val="F7B615"/>
        </a:hlink>
        <a:folHlink>
          <a:srgbClr val="70440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000000"/>
    </a:dk2>
    <a:lt2>
      <a:srgbClr val="FFFFFF"/>
    </a:lt2>
    <a:accent1>
      <a:srgbClr val="262626"/>
    </a:accent1>
    <a:accent2>
      <a:srgbClr val="800080"/>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000000"/>
    </a:dk2>
    <a:lt2>
      <a:srgbClr val="FFFFFF"/>
    </a:lt2>
    <a:accent1>
      <a:srgbClr val="262626"/>
    </a:accent1>
    <a:accent2>
      <a:srgbClr val="800080"/>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000000"/>
    </a:dk2>
    <a:lt2>
      <a:srgbClr val="FFFFFF"/>
    </a:lt2>
    <a:accent1>
      <a:srgbClr val="262626"/>
    </a:accent1>
    <a:accent2>
      <a:srgbClr val="800080"/>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4.xml><?xml version="1.0" encoding="utf-8"?>
<a:themeOverride xmlns:a="http://schemas.openxmlformats.org/drawingml/2006/main">
  <a:clrScheme name="Custom 1">
    <a:dk1>
      <a:sysClr val="windowText" lastClr="000000"/>
    </a:dk1>
    <a:lt1>
      <a:sysClr val="window" lastClr="FFFFFF"/>
    </a:lt1>
    <a:dk2>
      <a:srgbClr val="000000"/>
    </a:dk2>
    <a:lt2>
      <a:srgbClr val="FFFFFF"/>
    </a:lt2>
    <a:accent1>
      <a:srgbClr val="262626"/>
    </a:accent1>
    <a:accent2>
      <a:srgbClr val="800080"/>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5.xml><?xml version="1.0" encoding="utf-8"?>
<a:themeOverride xmlns:a="http://schemas.openxmlformats.org/drawingml/2006/main">
  <a:clrScheme name="Custom 1">
    <a:dk1>
      <a:sysClr val="windowText" lastClr="000000"/>
    </a:dk1>
    <a:lt1>
      <a:sysClr val="window" lastClr="FFFFFF"/>
    </a:lt1>
    <a:dk2>
      <a:srgbClr val="000000"/>
    </a:dk2>
    <a:lt2>
      <a:srgbClr val="FFFFFF"/>
    </a:lt2>
    <a:accent1>
      <a:srgbClr val="262626"/>
    </a:accent1>
    <a:accent2>
      <a:srgbClr val="800080"/>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6.xml><?xml version="1.0" encoding="utf-8"?>
<a:themeOverride xmlns:a="http://schemas.openxmlformats.org/drawingml/2006/main">
  <a:clrScheme name="Custom 1">
    <a:dk1>
      <a:sysClr val="windowText" lastClr="000000"/>
    </a:dk1>
    <a:lt1>
      <a:sysClr val="window" lastClr="FFFFFF"/>
    </a:lt1>
    <a:dk2>
      <a:srgbClr val="000000"/>
    </a:dk2>
    <a:lt2>
      <a:srgbClr val="FFFFFF"/>
    </a:lt2>
    <a:accent1>
      <a:srgbClr val="262626"/>
    </a:accent1>
    <a:accent2>
      <a:srgbClr val="800080"/>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7.xml><?xml version="1.0" encoding="utf-8"?>
<a:themeOverride xmlns:a="http://schemas.openxmlformats.org/drawingml/2006/main">
  <a:clrScheme name="Custom 1">
    <a:dk1>
      <a:sysClr val="windowText" lastClr="000000"/>
    </a:dk1>
    <a:lt1>
      <a:sysClr val="window" lastClr="FFFFFF"/>
    </a:lt1>
    <a:dk2>
      <a:srgbClr val="000000"/>
    </a:dk2>
    <a:lt2>
      <a:srgbClr val="FFFFFF"/>
    </a:lt2>
    <a:accent1>
      <a:srgbClr val="262626"/>
    </a:accent1>
    <a:accent2>
      <a:srgbClr val="800080"/>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Advantage.thmx</Template>
  <TotalTime>78934</TotalTime>
  <Words>5544</Words>
  <Application>Microsoft Office PowerPoint</Application>
  <PresentationFormat>Widescreen</PresentationFormat>
  <Paragraphs>455</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Baekmuk Batang</vt:lpstr>
      <vt:lpstr>Calibri</vt:lpstr>
      <vt:lpstr>Mangal</vt:lpstr>
      <vt:lpstr>Symbol</vt:lpstr>
      <vt:lpstr>Tw Cen MT</vt:lpstr>
      <vt:lpstr>Verdana</vt:lpstr>
      <vt:lpstr>Wingdings</vt:lpstr>
      <vt:lpstr>Wingdings 2</vt:lpstr>
      <vt:lpstr>Median</vt:lpstr>
      <vt:lpstr>    Barriers to Access to  HIV Diagnosis and Treatment</vt:lpstr>
      <vt:lpstr>Road Map</vt:lpstr>
      <vt:lpstr>Global progress toward 90-90-90, 2018</vt:lpstr>
      <vt:lpstr>PowerPoint Presentation</vt:lpstr>
      <vt:lpstr>Men are less likely to initiate ART</vt:lpstr>
      <vt:lpstr>Adolescents least likely to know status, USA</vt:lpstr>
      <vt:lpstr>Treatment access lags behind in key populations – Female Sex Workers</vt:lpstr>
      <vt:lpstr>Discrimination within healthcare setting is a formidable barrier</vt:lpstr>
      <vt:lpstr>Same-sex marriage prohibition law discourages health seeking behavior in Nigeria </vt:lpstr>
      <vt:lpstr>PowerPoint Presentation</vt:lpstr>
      <vt:lpstr>Risk of mortality increases with number of self-perceived barriers to care</vt:lpstr>
      <vt:lpstr>PowerPoint Presentation</vt:lpstr>
      <vt:lpstr>Community-based testing reaches some groups better than facility-based testing</vt:lpstr>
      <vt:lpstr>Mobile testing appeals to people who might not visit healthcare facilities</vt:lpstr>
      <vt:lpstr>HIV self-testing also appeals to men, adolescents, 1st time testers</vt:lpstr>
      <vt:lpstr>PowerPoint Presentation</vt:lpstr>
      <vt:lpstr>PowerPoint Presentation</vt:lpstr>
      <vt:lpstr>PowerPoint Presentation</vt:lpstr>
      <vt:lpstr>Linkage to care worse after community-based testing</vt:lpstr>
      <vt:lpstr>San Francisco Getting to Zero Initiative shortens time to VL suppression</vt:lpstr>
      <vt:lpstr>Same day ART initiation at home is a promising strategy in rural Lesotho </vt:lpstr>
      <vt:lpstr>FSW in Tanzania do well with ART at location of their choice</vt:lpstr>
      <vt:lpstr>Incentives improve linkage to care for male partners of ANC clients following HIVST in Malawi</vt:lpstr>
      <vt:lpstr>Youth-designed program improves linkage and retention for adolescents in Kenya</vt:lpstr>
      <vt:lpstr>‘Treat All’ Policy shift for linkage</vt:lpstr>
      <vt:lpstr>SEARCH ‘Treat All’ Trial promising linkage results in Kenya and Uganda</vt:lpstr>
      <vt:lpstr>Integration of SUD and HIV services may improve outcomes</vt:lpstr>
      <vt:lpstr>Integrating HIV testing into family planning increases testing, BUT…</vt:lpstr>
      <vt:lpstr>What about those entering through the “side door”?</vt:lpstr>
      <vt:lpstr>Increasingly PLHIV with CD4 &lt;50 are ART-experienced, Western Cape, S. Africa</vt:lpstr>
      <vt:lpstr>Welcome Service in Khayelitsha, South Africa</vt:lpstr>
      <vt:lpstr>PowerPoint Presentation</vt:lpstr>
      <vt:lpstr>Conclusions</vt:lpstr>
      <vt:lpstr>Closing thought </vt:lpstr>
      <vt:lpstr>Thank you!</vt:lpstr>
    </vt:vector>
  </TitlesOfParts>
  <Company>Partners HealthCare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CEPAC Country Data Documentation</dc:title>
  <dc:creator>Nakamura, Yoriko</dc:creator>
  <cp:lastModifiedBy>Media</cp:lastModifiedBy>
  <cp:revision>2129</cp:revision>
  <cp:lastPrinted>2019-07-12T12:50:59Z</cp:lastPrinted>
  <dcterms:created xsi:type="dcterms:W3CDTF">2015-02-21T01:52:12Z</dcterms:created>
  <dcterms:modified xsi:type="dcterms:W3CDTF">2019-07-23T16:56:56Z</dcterms:modified>
</cp:coreProperties>
</file>